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 id="2147488543" r:id="rId5"/>
    <p:sldMasterId id="2147483662" r:id="rId6"/>
    <p:sldMasterId id="2147483653" r:id="rId7"/>
    <p:sldMasterId id="2147483654" r:id="rId8"/>
  </p:sldMasterIdLst>
  <p:notesMasterIdLst>
    <p:notesMasterId r:id="rId16"/>
  </p:notesMasterIdLst>
  <p:handoutMasterIdLst>
    <p:handoutMasterId r:id="rId17"/>
  </p:handoutMasterIdLst>
  <p:sldIdLst>
    <p:sldId id="738" r:id="rId9"/>
    <p:sldId id="1074" r:id="rId10"/>
    <p:sldId id="1069" r:id="rId11"/>
    <p:sldId id="1042" r:id="rId12"/>
    <p:sldId id="1070" r:id="rId13"/>
    <p:sldId id="1071" r:id="rId14"/>
    <p:sldId id="1073" r:id="rId15"/>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01">
          <p15:clr>
            <a:srgbClr val="A4A3A4"/>
          </p15:clr>
        </p15:guide>
        <p15:guide id="2" orient="horz" pos="482">
          <p15:clr>
            <a:srgbClr val="A4A3A4"/>
          </p15:clr>
        </p15:guide>
        <p15:guide id="3" pos="113">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AC2BAE-E969-0BE5-EBE9-99E2761C29EC}" name="Sassi, Anna" initials="SA" userId="S::ansassi@deloitte.it::b9d704b0-f582-48ee-82b7-0d5446eb85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ssi, Ann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17375E"/>
    <a:srgbClr val="E9EDF4"/>
    <a:srgbClr val="D0D8E8"/>
    <a:srgbClr val="000000"/>
    <a:srgbClr val="C3D69B"/>
    <a:srgbClr val="B9CDE5"/>
    <a:srgbClr val="474A4F"/>
    <a:srgbClr val="4F81BD"/>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EB582-FC31-40BC-93A1-E2539AFDF2DD}" v="3" dt="2023-05-26T09:49:51.146"/>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93979" autoAdjust="0"/>
  </p:normalViewPr>
  <p:slideViewPr>
    <p:cSldViewPr>
      <p:cViewPr varScale="1">
        <p:scale>
          <a:sx n="163" d="100"/>
          <a:sy n="163" d="100"/>
        </p:scale>
        <p:origin x="1848" y="150"/>
      </p:cViewPr>
      <p:guideLst>
        <p:guide orient="horz" pos="4201"/>
        <p:guide orient="horz" pos="482"/>
        <p:guide pos="1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84"/>
    </p:cViewPr>
  </p:sorterViewPr>
  <p:notesViewPr>
    <p:cSldViewPr>
      <p:cViewPr varScale="1">
        <p:scale>
          <a:sx n="36" d="100"/>
          <a:sy n="36" d="100"/>
        </p:scale>
        <p:origin x="2320" y="40"/>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nfei, Luca" userId="c574e542-2929-4132-bbca-28ca72bddb49" providerId="ADAL" clId="{06CEB582-FC31-40BC-93A1-E2539AFDF2DD}"/>
    <pc:docChg chg="undo custSel modSld">
      <pc:chgData name="Zanfei, Luca" userId="c574e542-2929-4132-bbca-28ca72bddb49" providerId="ADAL" clId="{06CEB582-FC31-40BC-93A1-E2539AFDF2DD}" dt="2023-05-26T10:06:09.871" v="513" actId="20577"/>
      <pc:docMkLst>
        <pc:docMk/>
      </pc:docMkLst>
      <pc:sldChg chg="modSp mod">
        <pc:chgData name="Zanfei, Luca" userId="c574e542-2929-4132-bbca-28ca72bddb49" providerId="ADAL" clId="{06CEB582-FC31-40BC-93A1-E2539AFDF2DD}" dt="2023-05-24T13:30:17.315" v="28" actId="14100"/>
        <pc:sldMkLst>
          <pc:docMk/>
          <pc:sldMk cId="697233617" sldId="1042"/>
        </pc:sldMkLst>
        <pc:spChg chg="mod">
          <ac:chgData name="Zanfei, Luca" userId="c574e542-2929-4132-bbca-28ca72bddb49" providerId="ADAL" clId="{06CEB582-FC31-40BC-93A1-E2539AFDF2DD}" dt="2023-05-24T13:30:08.424" v="27" actId="14100"/>
          <ac:spMkLst>
            <pc:docMk/>
            <pc:sldMk cId="697233617" sldId="1042"/>
            <ac:spMk id="4" creationId="{041C3F63-50CC-4E0B-9008-8B703ACA896B}"/>
          </ac:spMkLst>
        </pc:spChg>
        <pc:spChg chg="mod">
          <ac:chgData name="Zanfei, Luca" userId="c574e542-2929-4132-bbca-28ca72bddb49" providerId="ADAL" clId="{06CEB582-FC31-40BC-93A1-E2539AFDF2DD}" dt="2023-05-24T13:30:17.315" v="28" actId="14100"/>
          <ac:spMkLst>
            <pc:docMk/>
            <pc:sldMk cId="697233617" sldId="1042"/>
            <ac:spMk id="15" creationId="{0CA54518-94B7-47AE-AC55-781031410241}"/>
          </ac:spMkLst>
        </pc:spChg>
        <pc:spChg chg="mod">
          <ac:chgData name="Zanfei, Luca" userId="c574e542-2929-4132-bbca-28ca72bddb49" providerId="ADAL" clId="{06CEB582-FC31-40BC-93A1-E2539AFDF2DD}" dt="2023-05-24T13:29:59.571" v="26" actId="255"/>
          <ac:spMkLst>
            <pc:docMk/>
            <pc:sldMk cId="697233617" sldId="1042"/>
            <ac:spMk id="16" creationId="{E8B6F583-0ECA-4E21-BDA6-859A90559DCF}"/>
          </ac:spMkLst>
        </pc:spChg>
      </pc:sldChg>
      <pc:sldChg chg="modSp mod">
        <pc:chgData name="Zanfei, Luca" userId="c574e542-2929-4132-bbca-28ca72bddb49" providerId="ADAL" clId="{06CEB582-FC31-40BC-93A1-E2539AFDF2DD}" dt="2023-05-26T10:06:09.871" v="513" actId="20577"/>
        <pc:sldMkLst>
          <pc:docMk/>
          <pc:sldMk cId="2650067551" sldId="1071"/>
        </pc:sldMkLst>
        <pc:graphicFrameChg chg="modGraphic">
          <ac:chgData name="Zanfei, Luca" userId="c574e542-2929-4132-bbca-28ca72bddb49" providerId="ADAL" clId="{06CEB582-FC31-40BC-93A1-E2539AFDF2DD}" dt="2023-05-26T10:06:09.871" v="513" actId="20577"/>
          <ac:graphicFrameMkLst>
            <pc:docMk/>
            <pc:sldMk cId="2650067551" sldId="1071"/>
            <ac:graphicFrameMk id="2" creationId="{042FD136-A736-494D-942C-50DD5780FC89}"/>
          </ac:graphicFrameMkLst>
        </pc:graphicFrameChg>
      </pc:sldChg>
      <pc:sldChg chg="modSp mod">
        <pc:chgData name="Zanfei, Luca" userId="c574e542-2929-4132-bbca-28ca72bddb49" providerId="ADAL" clId="{06CEB582-FC31-40BC-93A1-E2539AFDF2DD}" dt="2023-05-26T09:49:56.809" v="512" actId="123"/>
        <pc:sldMkLst>
          <pc:docMk/>
          <pc:sldMk cId="1670454220" sldId="1073"/>
        </pc:sldMkLst>
        <pc:graphicFrameChg chg="mod modGraphic">
          <ac:chgData name="Zanfei, Luca" userId="c574e542-2929-4132-bbca-28ca72bddb49" providerId="ADAL" clId="{06CEB582-FC31-40BC-93A1-E2539AFDF2DD}" dt="2023-05-26T09:49:56.809" v="512" actId="123"/>
          <ac:graphicFrameMkLst>
            <pc:docMk/>
            <pc:sldMk cId="1670454220" sldId="1073"/>
            <ac:graphicFrameMk id="4" creationId="{ED8D6DDD-28CA-4835-90B5-D3760774F3CC}"/>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5A617A-C756-48C2-8C96-474C594EB30A}"/>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it-IT"/>
          </a:p>
        </p:txBody>
      </p:sp>
      <p:sp>
        <p:nvSpPr>
          <p:cNvPr id="3" name="Date Placeholder 2">
            <a:extLst>
              <a:ext uri="{FF2B5EF4-FFF2-40B4-BE49-F238E27FC236}">
                <a16:creationId xmlns:a16="http://schemas.microsoft.com/office/drawing/2014/main" id="{849369B7-BE95-4F20-ADD5-C1B9D3F3832E}"/>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99966A0D-F78E-48B5-ACEA-D5E2D304EE46}" type="datetimeFigureOut">
              <a:rPr lang="it-IT"/>
              <a:pPr>
                <a:defRPr/>
              </a:pPr>
              <a:t>26/05/2023</a:t>
            </a:fld>
            <a:endParaRPr lang="it-IT"/>
          </a:p>
        </p:txBody>
      </p:sp>
      <p:sp>
        <p:nvSpPr>
          <p:cNvPr id="4" name="Footer Placeholder 3">
            <a:extLst>
              <a:ext uri="{FF2B5EF4-FFF2-40B4-BE49-F238E27FC236}">
                <a16:creationId xmlns:a16="http://schemas.microsoft.com/office/drawing/2014/main" id="{EA2321B9-14DC-41E7-9C88-CE9BBBE31FEB}"/>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it-IT"/>
          </a:p>
        </p:txBody>
      </p:sp>
      <p:sp>
        <p:nvSpPr>
          <p:cNvPr id="5" name="Slide Number Placeholder 4">
            <a:extLst>
              <a:ext uri="{FF2B5EF4-FFF2-40B4-BE49-F238E27FC236}">
                <a16:creationId xmlns:a16="http://schemas.microsoft.com/office/drawing/2014/main" id="{C18D6B2B-B058-4415-945B-2AC8D1323B99}"/>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F67AF39-BEAF-41BC-9B92-F72785BE48FA}" type="slidenum">
              <a:rPr lang="it-IT" altLang="it-IT"/>
              <a:pPr>
                <a:defRPr/>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94722E-629E-4057-8AB8-C3662B364BCB}"/>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it-IT"/>
          </a:p>
        </p:txBody>
      </p:sp>
      <p:sp>
        <p:nvSpPr>
          <p:cNvPr id="3" name="Date Placeholder 2">
            <a:extLst>
              <a:ext uri="{FF2B5EF4-FFF2-40B4-BE49-F238E27FC236}">
                <a16:creationId xmlns:a16="http://schemas.microsoft.com/office/drawing/2014/main" id="{6CBE2CE1-334B-41A5-A103-341445BEF382}"/>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1DD6C96B-DC61-4549-8E97-5DF8D667D0BD}" type="datetimeFigureOut">
              <a:rPr lang="it-IT"/>
              <a:pPr>
                <a:defRPr/>
              </a:pPr>
              <a:t>26/05/2023</a:t>
            </a:fld>
            <a:endParaRPr lang="it-IT"/>
          </a:p>
        </p:txBody>
      </p:sp>
      <p:sp>
        <p:nvSpPr>
          <p:cNvPr id="4" name="Slide Image Placeholder 3">
            <a:extLst>
              <a:ext uri="{FF2B5EF4-FFF2-40B4-BE49-F238E27FC236}">
                <a16:creationId xmlns:a16="http://schemas.microsoft.com/office/drawing/2014/main" id="{58BC1AA7-8A62-4AA2-B307-17A04220318E}"/>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Notes Placeholder 4">
            <a:extLst>
              <a:ext uri="{FF2B5EF4-FFF2-40B4-BE49-F238E27FC236}">
                <a16:creationId xmlns:a16="http://schemas.microsoft.com/office/drawing/2014/main" id="{B77E967E-750F-4DA8-9BA5-6CFB74829C11}"/>
              </a:ext>
            </a:extLst>
          </p:cNvPr>
          <p:cNvSpPr>
            <a:spLocks noGrp="1"/>
          </p:cNvSpPr>
          <p:nvPr>
            <p:ph type="body" sz="quarter" idx="3"/>
          </p:nvPr>
        </p:nvSpPr>
        <p:spPr>
          <a:xfrm>
            <a:off x="681038" y="4716463"/>
            <a:ext cx="5435600" cy="446563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t-IT" noProof="0"/>
          </a:p>
        </p:txBody>
      </p:sp>
      <p:sp>
        <p:nvSpPr>
          <p:cNvPr id="6" name="Footer Placeholder 5">
            <a:extLst>
              <a:ext uri="{FF2B5EF4-FFF2-40B4-BE49-F238E27FC236}">
                <a16:creationId xmlns:a16="http://schemas.microsoft.com/office/drawing/2014/main" id="{14FD6A59-C219-4B9A-A246-362345674B29}"/>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it-IT"/>
          </a:p>
        </p:txBody>
      </p:sp>
      <p:sp>
        <p:nvSpPr>
          <p:cNvPr id="7" name="Slide Number Placeholder 6">
            <a:extLst>
              <a:ext uri="{FF2B5EF4-FFF2-40B4-BE49-F238E27FC236}">
                <a16:creationId xmlns:a16="http://schemas.microsoft.com/office/drawing/2014/main" id="{0D48AAE5-5B35-4EEE-A955-FE8C91ADEF8C}"/>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73E235-9BD7-4BA6-9AA2-D11561C3C82C}"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C528461-5987-4569-9B09-26387C9203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C062D95C-5591-4EF7-8ECF-001A5EA2C6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22532" name="Slide Number Placeholder 3">
            <a:extLst>
              <a:ext uri="{FF2B5EF4-FFF2-40B4-BE49-F238E27FC236}">
                <a16:creationId xmlns:a16="http://schemas.microsoft.com/office/drawing/2014/main" id="{8F522A38-5D8D-4163-9070-C0ACBFFFF1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EAFF55-8D35-4B40-B647-40873F573170}" type="slidenum">
              <a:rPr lang="it-IT" altLang="it-IT" smtClean="0">
                <a:solidFill>
                  <a:srgbClr val="000000"/>
                </a:solidFill>
              </a:rPr>
              <a:pPr/>
              <a:t>1</a:t>
            </a:fld>
            <a:endParaRPr lang="it-IT" altLang="it-IT">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D4F560B6-C24C-4719-A92B-AA326A6444C5}"/>
              </a:ext>
            </a:extLst>
          </p:cNvPr>
          <p:cNvGrpSpPr>
            <a:grpSpLocks/>
          </p:cNvGrpSpPr>
          <p:nvPr userDrawn="1"/>
        </p:nvGrpSpPr>
        <p:grpSpPr bwMode="auto">
          <a:xfrm>
            <a:off x="539750" y="1268413"/>
            <a:ext cx="7920038" cy="3384550"/>
            <a:chOff x="331912" y="2386212"/>
            <a:chExt cx="6781088" cy="3383290"/>
          </a:xfrm>
        </p:grpSpPr>
        <p:pic>
          <p:nvPicPr>
            <p:cNvPr id="3" name="Picture 4" descr="http://www.ls-lug.org/wordpress/wp-content/uploads/Logo-Regione-4.jpg">
              <a:extLst>
                <a:ext uri="{FF2B5EF4-FFF2-40B4-BE49-F238E27FC236}">
                  <a16:creationId xmlns:a16="http://schemas.microsoft.com/office/drawing/2014/main" id="{DBC558FF-0DEE-44E5-83C2-EDC1897AF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144" b="19460"/>
            <a:stretch>
              <a:fillRect/>
            </a:stretch>
          </p:blipFill>
          <p:spPr bwMode="auto">
            <a:xfrm>
              <a:off x="3352800" y="2386212"/>
              <a:ext cx="3760200" cy="180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a:extLst>
                <a:ext uri="{FF2B5EF4-FFF2-40B4-BE49-F238E27FC236}">
                  <a16:creationId xmlns:a16="http://schemas.microsoft.com/office/drawing/2014/main" id="{2F584F1F-89BF-4052-B65E-9185C4CA999F}"/>
                </a:ext>
              </a:extLst>
            </p:cNvPr>
            <p:cNvSpPr txBox="1">
              <a:spLocks noChangeArrowheads="1"/>
            </p:cNvSpPr>
            <p:nvPr userDrawn="1"/>
          </p:nvSpPr>
          <p:spPr bwMode="auto">
            <a:xfrm>
              <a:off x="577929" y="4514256"/>
              <a:ext cx="6264588" cy="1255246"/>
            </a:xfrm>
            <a:prstGeom prst="rect">
              <a:avLst/>
            </a:prstGeom>
            <a:no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0000"/>
                </a:lnSpc>
                <a:spcBef>
                  <a:spcPct val="50000"/>
                </a:spcBef>
                <a:defRPr/>
              </a:pPr>
              <a:endParaRPr lang="it-IT" altLang="it-IT" sz="1600">
                <a:solidFill>
                  <a:srgbClr val="000000"/>
                </a:solidFill>
              </a:endParaRPr>
            </a:p>
            <a:p>
              <a:pPr algn="ctr">
                <a:lnSpc>
                  <a:spcPts val="3000"/>
                </a:lnSpc>
                <a:spcBef>
                  <a:spcPct val="50000"/>
                </a:spcBef>
                <a:defRPr/>
              </a:pPr>
              <a:r>
                <a:rPr lang="it-IT" altLang="it-IT" sz="2000" b="1">
                  <a:solidFill>
                    <a:srgbClr val="800000"/>
                  </a:solidFill>
                  <a:latin typeface="Verdana" panose="020B0604030504040204" pitchFamily="34" charset="0"/>
                </a:rPr>
                <a:t>ATTIVITÀ DI ANALISI SUL SERVIZIO CUP ATTUALMENTE IN ESSERE PRESSO LE AA.SS. DELLA REGIONE LAZIO  </a:t>
              </a:r>
            </a:p>
          </p:txBody>
        </p:sp>
        <p:pic>
          <p:nvPicPr>
            <p:cNvPr id="5" name="Picture 11" descr="http://www.ls-lug.org/wordpress/wp-content/uploads/Logo-Regione-4.jpg">
              <a:extLst>
                <a:ext uri="{FF2B5EF4-FFF2-40B4-BE49-F238E27FC236}">
                  <a16:creationId xmlns:a16="http://schemas.microsoft.com/office/drawing/2014/main" id="{EBB32BF7-CBC5-4CAD-9A46-3E09DA7211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55856"/>
            <a:stretch>
              <a:fillRect/>
            </a:stretch>
          </p:blipFill>
          <p:spPr bwMode="auto">
            <a:xfrm>
              <a:off x="331912" y="2386212"/>
              <a:ext cx="2971800" cy="224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Segnaposto numero diapositiva 2">
            <a:extLst>
              <a:ext uri="{FF2B5EF4-FFF2-40B4-BE49-F238E27FC236}">
                <a16:creationId xmlns:a16="http://schemas.microsoft.com/office/drawing/2014/main" id="{C5A6DCF4-804C-4980-9125-7AB99A1C0F46}"/>
              </a:ext>
            </a:extLst>
          </p:cNvPr>
          <p:cNvSpPr txBox="1">
            <a:spLocks/>
          </p:cNvSpPr>
          <p:nvPr userDrawn="1"/>
        </p:nvSpPr>
        <p:spPr bwMode="auto">
          <a:xfrm>
            <a:off x="3922713" y="6400800"/>
            <a:ext cx="2060575" cy="457200"/>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CC0000"/>
              </a:buClr>
              <a:buSzPct val="70000"/>
              <a:buFont typeface="Wingdings" panose="05000000000000000000" pitchFamily="2" charset="2"/>
              <a:buNone/>
              <a:defRPr/>
            </a:pPr>
            <a:fld id="{4BC674D0-D94F-4FE3-810F-6875129C29ED}" type="slidenum">
              <a:rPr lang="it-IT" altLang="it-IT" sz="1000" b="1" smtClean="0">
                <a:solidFill>
                  <a:srgbClr val="000000"/>
                </a:solidFill>
              </a:rPr>
              <a:pPr algn="ctr">
                <a:buClr>
                  <a:srgbClr val="CC0000"/>
                </a:buClr>
                <a:buSzPct val="70000"/>
                <a:buFont typeface="Wingdings" panose="05000000000000000000" pitchFamily="2" charset="2"/>
                <a:buNone/>
                <a:defRPr/>
              </a:pPr>
              <a:t>‹N›</a:t>
            </a:fld>
            <a:endParaRPr lang="it-IT" altLang="it-IT" sz="1000" b="1">
              <a:solidFill>
                <a:srgbClr val="000000"/>
              </a:solidFill>
            </a:endParaRPr>
          </a:p>
        </p:txBody>
      </p:sp>
    </p:spTree>
    <p:extLst>
      <p:ext uri="{BB962C8B-B14F-4D97-AF65-F5344CB8AC3E}">
        <p14:creationId xmlns:p14="http://schemas.microsoft.com/office/powerpoint/2010/main" val="5919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CasellaDiTesto 4">
            <a:extLst>
              <a:ext uri="{FF2B5EF4-FFF2-40B4-BE49-F238E27FC236}">
                <a16:creationId xmlns:a16="http://schemas.microsoft.com/office/drawing/2014/main" id="{E1B8B403-6079-4C2A-872C-75E4D29621E5}"/>
              </a:ext>
            </a:extLst>
          </p:cNvPr>
          <p:cNvSpPr txBox="1">
            <a:spLocks noChangeArrowheads="1"/>
          </p:cNvSpPr>
          <p:nvPr userDrawn="1"/>
        </p:nvSpPr>
        <p:spPr bwMode="auto">
          <a:xfrm>
            <a:off x="4286250" y="6496050"/>
            <a:ext cx="428625" cy="2460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9D1E05DF-C5B6-4F76-989A-F61D3E36FABA}" type="slidenum">
              <a:rPr lang="it-IT" altLang="it-IT" sz="1000" smtClean="0"/>
              <a:pPr eaLnBrk="1" hangingPunct="1">
                <a:defRPr/>
              </a:pPr>
              <a:t>‹N›</a:t>
            </a:fld>
            <a:endParaRPr lang="it-IT" altLang="it-IT" sz="1000"/>
          </a:p>
        </p:txBody>
      </p:sp>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a:xfrm>
            <a:off x="455613" y="1412875"/>
            <a:ext cx="8231187" cy="45196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293645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CasellaDiTesto 4">
            <a:extLst>
              <a:ext uri="{FF2B5EF4-FFF2-40B4-BE49-F238E27FC236}">
                <a16:creationId xmlns:a16="http://schemas.microsoft.com/office/drawing/2014/main" id="{E2ABDEDF-B763-4B43-80F7-41038A3B06E9}"/>
              </a:ext>
            </a:extLst>
          </p:cNvPr>
          <p:cNvSpPr txBox="1">
            <a:spLocks noChangeArrowheads="1"/>
          </p:cNvSpPr>
          <p:nvPr userDrawn="1"/>
        </p:nvSpPr>
        <p:spPr bwMode="auto">
          <a:xfrm>
            <a:off x="4286250" y="6496050"/>
            <a:ext cx="428625" cy="2460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254CD716-2A6E-4A77-88EF-5D282173F758}" type="slidenum">
              <a:rPr lang="it-IT" altLang="it-IT" sz="1000" smtClean="0"/>
              <a:pPr eaLnBrk="1" hangingPunct="1">
                <a:defRPr/>
              </a:pPr>
              <a:t>‹N›</a:t>
            </a:fld>
            <a:endParaRPr lang="it-IT" altLang="it-IT" sz="1000"/>
          </a:p>
        </p:txBody>
      </p:sp>
      <p:sp>
        <p:nvSpPr>
          <p:cNvPr id="2" name="Vertical Title 1"/>
          <p:cNvSpPr>
            <a:spLocks noGrp="1"/>
          </p:cNvSpPr>
          <p:nvPr>
            <p:ph type="title" orient="vert"/>
          </p:nvPr>
        </p:nvSpPr>
        <p:spPr>
          <a:xfrm>
            <a:off x="6630988" y="200025"/>
            <a:ext cx="2057400" cy="5732463"/>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5613" y="200025"/>
            <a:ext cx="6022975" cy="57324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4235935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ver Slide: Fixed Logo">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393CE79-FE96-4799-A4D6-216DD7AFC09D}"/>
              </a:ext>
            </a:extLst>
          </p:cNvPr>
          <p:cNvSpPr txBox="1">
            <a:spLocks noChangeArrowheads="1"/>
          </p:cNvSpPr>
          <p:nvPr userDrawn="1"/>
        </p:nvSpPr>
        <p:spPr bwMode="auto">
          <a:xfrm>
            <a:off x="4286250" y="6496050"/>
            <a:ext cx="428625" cy="2460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60930D9F-87D4-4F53-A4A5-6A6C9BE58188}" type="slidenum">
              <a:rPr lang="it-IT" altLang="it-IT" sz="1000" smtClean="0"/>
              <a:pPr eaLnBrk="1" hangingPunct="1">
                <a:defRPr/>
              </a:pPr>
              <a:t>‹N›</a:t>
            </a:fld>
            <a:endParaRPr lang="it-IT" altLang="it-IT" sz="1000"/>
          </a:p>
        </p:txBody>
      </p:sp>
      <p:sp>
        <p:nvSpPr>
          <p:cNvPr id="142" name="Title 1"/>
          <p:cNvSpPr>
            <a:spLocks noGrp="1"/>
          </p:cNvSpPr>
          <p:nvPr>
            <p:ph type="ctrTitle"/>
          </p:nvPr>
        </p:nvSpPr>
        <p:spPr bwMode="black">
          <a:xfrm>
            <a:off x="1895475" y="838200"/>
            <a:ext cx="5343525" cy="914400"/>
          </a:xfrm>
        </p:spPr>
        <p:txBody>
          <a:bodyPr>
            <a:noAutofit/>
          </a:bodyPr>
          <a:lstStyle>
            <a:lvl1pPr>
              <a:lnSpc>
                <a:spcPct val="90000"/>
              </a:lnSpc>
              <a:defRPr sz="3200" b="1" i="1" baseline="0">
                <a:solidFill>
                  <a:schemeClr val="tx1"/>
                </a:solidFill>
              </a:defRPr>
            </a:lvl1pPr>
          </a:lstStyle>
          <a:p>
            <a:r>
              <a:rPr lang="en-US" noProof="0"/>
              <a:t>Click to edit Master title style</a:t>
            </a:r>
            <a:endParaRPr lang="it-IT" noProof="0" dirty="0"/>
          </a:p>
        </p:txBody>
      </p:sp>
      <p:sp>
        <p:nvSpPr>
          <p:cNvPr id="143" name="Subtitle 2"/>
          <p:cNvSpPr>
            <a:spLocks noGrp="1"/>
          </p:cNvSpPr>
          <p:nvPr>
            <p:ph type="subTitle" idx="1"/>
          </p:nvPr>
        </p:nvSpPr>
        <p:spPr bwMode="black">
          <a:xfrm>
            <a:off x="1895475" y="2057399"/>
            <a:ext cx="5343525" cy="914401"/>
          </a:xfrm>
          <a:prstGeom prst="rect">
            <a:avLst/>
          </a:prstGeo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a:t>Click to edit Master subtitle style</a:t>
            </a:r>
            <a:endParaRPr lang="it-IT" noProof="0" dirty="0"/>
          </a:p>
        </p:txBody>
      </p:sp>
      <p:sp>
        <p:nvSpPr>
          <p:cNvPr id="144" name="Text Placeholder 31"/>
          <p:cNvSpPr>
            <a:spLocks noGrp="1"/>
          </p:cNvSpPr>
          <p:nvPr>
            <p:ph type="body" sz="quarter" idx="10"/>
          </p:nvPr>
        </p:nvSpPr>
        <p:spPr bwMode="black">
          <a:xfrm>
            <a:off x="1895475" y="374904"/>
            <a:ext cx="4105656" cy="146304"/>
          </a:xfrm>
          <a:prstGeom prst="rect">
            <a:avLst/>
          </a:prstGeo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a:t>Click to edit Master text styles</a:t>
            </a:r>
          </a:p>
        </p:txBody>
      </p:sp>
    </p:spTree>
    <p:extLst>
      <p:ext uri="{BB962C8B-B14F-4D97-AF65-F5344CB8AC3E}">
        <p14:creationId xmlns:p14="http://schemas.microsoft.com/office/powerpoint/2010/main" val="2845097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90EA833-0830-4E0A-A1AA-9586EFE1D1CD}"/>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CED8B053-F8AE-480F-893B-8B34CBE5DF88}"/>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CD1D84F1-2917-4985-9404-BABFDF55606B}"/>
              </a:ext>
            </a:extLst>
          </p:cNvPr>
          <p:cNvSpPr>
            <a:spLocks noGrp="1"/>
          </p:cNvSpPr>
          <p:nvPr>
            <p:ph type="sldNum" sz="quarter" idx="12"/>
          </p:nvPr>
        </p:nvSpPr>
        <p:spPr/>
        <p:txBody>
          <a:bodyPr/>
          <a:lstStyle>
            <a:lvl1pPr>
              <a:defRPr/>
            </a:lvl1pPr>
          </a:lstStyle>
          <a:p>
            <a:pPr>
              <a:defRPr/>
            </a:pPr>
            <a:fld id="{D9D05E94-C0BC-48B9-AE34-073EAF413FB7}" type="slidenum">
              <a:rPr lang="it-IT" altLang="it-IT"/>
              <a:pPr>
                <a:defRPr/>
              </a:pPr>
              <a:t>‹N›</a:t>
            </a:fld>
            <a:endParaRPr lang="it-IT" altLang="it-IT"/>
          </a:p>
        </p:txBody>
      </p:sp>
    </p:spTree>
    <p:extLst>
      <p:ext uri="{BB962C8B-B14F-4D97-AF65-F5344CB8AC3E}">
        <p14:creationId xmlns:p14="http://schemas.microsoft.com/office/powerpoint/2010/main" val="121344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18FE9C9-EFFB-4B98-AEAA-DEB23827C6FB}"/>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B0B1FB52-A3A4-4AAC-BB54-FADDDEBDB1EE}"/>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012E5FB2-C070-4623-A5C8-4FF1E1865171}"/>
              </a:ext>
            </a:extLst>
          </p:cNvPr>
          <p:cNvSpPr>
            <a:spLocks noGrp="1"/>
          </p:cNvSpPr>
          <p:nvPr>
            <p:ph type="sldNum" sz="quarter" idx="12"/>
          </p:nvPr>
        </p:nvSpPr>
        <p:spPr/>
        <p:txBody>
          <a:bodyPr/>
          <a:lstStyle>
            <a:lvl1pPr>
              <a:defRPr/>
            </a:lvl1pPr>
          </a:lstStyle>
          <a:p>
            <a:pPr>
              <a:defRPr/>
            </a:pPr>
            <a:fld id="{5B166216-1C2C-49FB-857A-9C303736041C}" type="slidenum">
              <a:rPr lang="it-IT" altLang="it-IT"/>
              <a:pPr>
                <a:defRPr/>
              </a:pPr>
              <a:t>‹N›</a:t>
            </a:fld>
            <a:endParaRPr lang="it-IT" altLang="it-IT"/>
          </a:p>
        </p:txBody>
      </p:sp>
    </p:spTree>
    <p:extLst>
      <p:ext uri="{BB962C8B-B14F-4D97-AF65-F5344CB8AC3E}">
        <p14:creationId xmlns:p14="http://schemas.microsoft.com/office/powerpoint/2010/main" val="549419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C0ECF32A-6B7C-4007-AC9A-23E2CBFC0427}"/>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A3299C87-80C6-4CAD-A78C-CF14CDA3F410}"/>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AA31E36B-A49E-476B-8FF3-5D719ADE074F}"/>
              </a:ext>
            </a:extLst>
          </p:cNvPr>
          <p:cNvSpPr>
            <a:spLocks noGrp="1"/>
          </p:cNvSpPr>
          <p:nvPr>
            <p:ph type="sldNum" sz="quarter" idx="12"/>
          </p:nvPr>
        </p:nvSpPr>
        <p:spPr/>
        <p:txBody>
          <a:bodyPr/>
          <a:lstStyle>
            <a:lvl1pPr>
              <a:defRPr/>
            </a:lvl1pPr>
          </a:lstStyle>
          <a:p>
            <a:pPr>
              <a:defRPr/>
            </a:pPr>
            <a:fld id="{6EE12A49-950A-49A2-A950-163561FD1521}" type="slidenum">
              <a:rPr lang="it-IT" altLang="it-IT"/>
              <a:pPr>
                <a:defRPr/>
              </a:pPr>
              <a:t>‹N›</a:t>
            </a:fld>
            <a:endParaRPr lang="it-IT" altLang="it-IT"/>
          </a:p>
        </p:txBody>
      </p:sp>
    </p:spTree>
    <p:extLst>
      <p:ext uri="{BB962C8B-B14F-4D97-AF65-F5344CB8AC3E}">
        <p14:creationId xmlns:p14="http://schemas.microsoft.com/office/powerpoint/2010/main" val="10799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1F87B807-C22A-4BB6-887D-26D7694671D7}"/>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C8B57FD0-EF91-4BA8-83EF-4B65846DA883}"/>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D1555C18-B18E-4DF9-9CC3-2A330F512388}"/>
              </a:ext>
            </a:extLst>
          </p:cNvPr>
          <p:cNvSpPr>
            <a:spLocks noGrp="1"/>
          </p:cNvSpPr>
          <p:nvPr>
            <p:ph type="sldNum" sz="quarter" idx="12"/>
          </p:nvPr>
        </p:nvSpPr>
        <p:spPr/>
        <p:txBody>
          <a:bodyPr/>
          <a:lstStyle>
            <a:lvl1pPr>
              <a:defRPr/>
            </a:lvl1pPr>
          </a:lstStyle>
          <a:p>
            <a:pPr>
              <a:defRPr/>
            </a:pPr>
            <a:fld id="{23FF8F6E-E644-4266-81A9-D90FD21B4E3A}" type="slidenum">
              <a:rPr lang="it-IT" altLang="it-IT"/>
              <a:pPr>
                <a:defRPr/>
              </a:pPr>
              <a:t>‹N›</a:t>
            </a:fld>
            <a:endParaRPr lang="it-IT" altLang="it-IT"/>
          </a:p>
        </p:txBody>
      </p:sp>
    </p:spTree>
    <p:extLst>
      <p:ext uri="{BB962C8B-B14F-4D97-AF65-F5344CB8AC3E}">
        <p14:creationId xmlns:p14="http://schemas.microsoft.com/office/powerpoint/2010/main" val="3840910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7FC67A19-0933-4EE6-89DB-778CD4C55CF9}"/>
              </a:ext>
            </a:extLst>
          </p:cNvPr>
          <p:cNvSpPr>
            <a:spLocks noGrp="1"/>
          </p:cNvSpPr>
          <p:nvPr>
            <p:ph type="dt" sz="half" idx="10"/>
          </p:nvPr>
        </p:nvSpPr>
        <p:spPr/>
        <p:txBody>
          <a:bodyPr/>
          <a:lstStyle>
            <a:lvl1pPr>
              <a:defRPr/>
            </a:lvl1pPr>
          </a:lstStyle>
          <a:p>
            <a:pPr>
              <a:defRPr/>
            </a:pPr>
            <a:endParaRPr lang="it-IT"/>
          </a:p>
        </p:txBody>
      </p:sp>
      <p:sp>
        <p:nvSpPr>
          <p:cNvPr id="8" name="Segnaposto piè di pagina 4">
            <a:extLst>
              <a:ext uri="{FF2B5EF4-FFF2-40B4-BE49-F238E27FC236}">
                <a16:creationId xmlns:a16="http://schemas.microsoft.com/office/drawing/2014/main" id="{1649098D-DB55-4987-A269-DB5CA2728C21}"/>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E02B1842-3B63-4339-AC76-8608165722E0}"/>
              </a:ext>
            </a:extLst>
          </p:cNvPr>
          <p:cNvSpPr>
            <a:spLocks noGrp="1"/>
          </p:cNvSpPr>
          <p:nvPr>
            <p:ph type="sldNum" sz="quarter" idx="12"/>
          </p:nvPr>
        </p:nvSpPr>
        <p:spPr/>
        <p:txBody>
          <a:bodyPr/>
          <a:lstStyle>
            <a:lvl1pPr>
              <a:defRPr/>
            </a:lvl1pPr>
          </a:lstStyle>
          <a:p>
            <a:pPr>
              <a:defRPr/>
            </a:pPr>
            <a:fld id="{785B1885-44B3-410D-BC18-EB03792E1D91}" type="slidenum">
              <a:rPr lang="it-IT" altLang="it-IT"/>
              <a:pPr>
                <a:defRPr/>
              </a:pPr>
              <a:t>‹N›</a:t>
            </a:fld>
            <a:endParaRPr lang="it-IT" altLang="it-IT"/>
          </a:p>
        </p:txBody>
      </p:sp>
    </p:spTree>
    <p:extLst>
      <p:ext uri="{BB962C8B-B14F-4D97-AF65-F5344CB8AC3E}">
        <p14:creationId xmlns:p14="http://schemas.microsoft.com/office/powerpoint/2010/main" val="4032060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id="{2E0346B3-BA86-4F43-A259-3A24A6BD658A}"/>
              </a:ext>
            </a:extLst>
          </p:cNvPr>
          <p:cNvSpPr>
            <a:spLocks noGrp="1"/>
          </p:cNvSpPr>
          <p:nvPr>
            <p:ph type="dt" sz="half" idx="10"/>
          </p:nvPr>
        </p:nvSpPr>
        <p:spPr/>
        <p:txBody>
          <a:bodyPr/>
          <a:lstStyle>
            <a:lvl1pPr>
              <a:defRPr/>
            </a:lvl1pPr>
          </a:lstStyle>
          <a:p>
            <a:pPr>
              <a:defRPr/>
            </a:pPr>
            <a:endParaRPr lang="it-IT"/>
          </a:p>
        </p:txBody>
      </p:sp>
      <p:sp>
        <p:nvSpPr>
          <p:cNvPr id="4" name="Segnaposto piè di pagina 4">
            <a:extLst>
              <a:ext uri="{FF2B5EF4-FFF2-40B4-BE49-F238E27FC236}">
                <a16:creationId xmlns:a16="http://schemas.microsoft.com/office/drawing/2014/main" id="{8C4F137A-0F19-401A-8830-60A311176B8D}"/>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429B0B88-4C86-4BC4-9EE2-EC79D2793EA4}"/>
              </a:ext>
            </a:extLst>
          </p:cNvPr>
          <p:cNvSpPr>
            <a:spLocks noGrp="1"/>
          </p:cNvSpPr>
          <p:nvPr>
            <p:ph type="sldNum" sz="quarter" idx="12"/>
          </p:nvPr>
        </p:nvSpPr>
        <p:spPr/>
        <p:txBody>
          <a:bodyPr/>
          <a:lstStyle>
            <a:lvl1pPr>
              <a:defRPr/>
            </a:lvl1pPr>
          </a:lstStyle>
          <a:p>
            <a:pPr>
              <a:defRPr/>
            </a:pPr>
            <a:fld id="{752134B3-9438-4120-B9F9-B7F343C4DF60}" type="slidenum">
              <a:rPr lang="it-IT" altLang="it-IT"/>
              <a:pPr>
                <a:defRPr/>
              </a:pPr>
              <a:t>‹N›</a:t>
            </a:fld>
            <a:endParaRPr lang="it-IT" altLang="it-IT"/>
          </a:p>
        </p:txBody>
      </p:sp>
    </p:spTree>
    <p:extLst>
      <p:ext uri="{BB962C8B-B14F-4D97-AF65-F5344CB8AC3E}">
        <p14:creationId xmlns:p14="http://schemas.microsoft.com/office/powerpoint/2010/main" val="1454265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DF5F5B14-AC13-4AEB-B2EC-7C2CA47168CA}"/>
              </a:ext>
            </a:extLst>
          </p:cNvPr>
          <p:cNvSpPr>
            <a:spLocks noGrp="1"/>
          </p:cNvSpPr>
          <p:nvPr>
            <p:ph type="dt" sz="half" idx="10"/>
          </p:nvPr>
        </p:nvSpPr>
        <p:spPr/>
        <p:txBody>
          <a:bodyPr/>
          <a:lstStyle>
            <a:lvl1pPr>
              <a:defRPr/>
            </a:lvl1pPr>
          </a:lstStyle>
          <a:p>
            <a:pPr>
              <a:defRPr/>
            </a:pPr>
            <a:endParaRPr lang="it-IT"/>
          </a:p>
        </p:txBody>
      </p:sp>
      <p:sp>
        <p:nvSpPr>
          <p:cNvPr id="3" name="Segnaposto piè di pagina 4">
            <a:extLst>
              <a:ext uri="{FF2B5EF4-FFF2-40B4-BE49-F238E27FC236}">
                <a16:creationId xmlns:a16="http://schemas.microsoft.com/office/drawing/2014/main" id="{5010D357-7DD2-4411-A359-F67634184DB8}"/>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C187B541-A35D-45C1-8FDB-A83CC69DEB47}"/>
              </a:ext>
            </a:extLst>
          </p:cNvPr>
          <p:cNvSpPr>
            <a:spLocks noGrp="1"/>
          </p:cNvSpPr>
          <p:nvPr>
            <p:ph type="sldNum" sz="quarter" idx="12"/>
          </p:nvPr>
        </p:nvSpPr>
        <p:spPr/>
        <p:txBody>
          <a:bodyPr/>
          <a:lstStyle>
            <a:lvl1pPr>
              <a:defRPr/>
            </a:lvl1pPr>
          </a:lstStyle>
          <a:p>
            <a:pPr>
              <a:defRPr/>
            </a:pPr>
            <a:fld id="{C4A9BC2E-0D0A-4E62-8BB7-2C6A39279306}" type="slidenum">
              <a:rPr lang="it-IT" altLang="it-IT"/>
              <a:pPr>
                <a:defRPr/>
              </a:pPr>
              <a:t>‹N›</a:t>
            </a:fld>
            <a:endParaRPr lang="it-IT" altLang="it-IT"/>
          </a:p>
        </p:txBody>
      </p:sp>
    </p:spTree>
    <p:extLst>
      <p:ext uri="{BB962C8B-B14F-4D97-AF65-F5344CB8AC3E}">
        <p14:creationId xmlns:p14="http://schemas.microsoft.com/office/powerpoint/2010/main" val="48308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asellaDiTesto 4">
            <a:extLst>
              <a:ext uri="{FF2B5EF4-FFF2-40B4-BE49-F238E27FC236}">
                <a16:creationId xmlns:a16="http://schemas.microsoft.com/office/drawing/2014/main" id="{24EE08CB-D85E-42F6-9A56-E92F243CE57B}"/>
              </a:ext>
            </a:extLst>
          </p:cNvPr>
          <p:cNvSpPr txBox="1">
            <a:spLocks noChangeArrowheads="1"/>
          </p:cNvSpPr>
          <p:nvPr userDrawn="1"/>
        </p:nvSpPr>
        <p:spPr bwMode="auto">
          <a:xfrm>
            <a:off x="4286250" y="6496050"/>
            <a:ext cx="428625" cy="2460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6E0CF261-7054-4729-82A6-47B755589664}" type="slidenum">
              <a:rPr lang="it-IT" altLang="it-IT" sz="1000" smtClean="0"/>
              <a:pPr eaLnBrk="1" hangingPunct="1">
                <a:defRPr/>
              </a:pPr>
              <a:t>‹N›</a:t>
            </a:fld>
            <a:endParaRPr lang="it-IT" altLang="it-IT" sz="1000"/>
          </a:p>
        </p:txBody>
      </p:sp>
      <p:pic>
        <p:nvPicPr>
          <p:cNvPr id="5" name="Picture 3">
            <a:extLst>
              <a:ext uri="{FF2B5EF4-FFF2-40B4-BE49-F238E27FC236}">
                <a16:creationId xmlns:a16="http://schemas.microsoft.com/office/drawing/2014/main" id="{322B6C82-652B-474D-825F-186C7AAB6C1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8223250" y="192088"/>
            <a:ext cx="844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hape 14">
            <a:extLst>
              <a:ext uri="{FF2B5EF4-FFF2-40B4-BE49-F238E27FC236}">
                <a16:creationId xmlns:a16="http://schemas.microsoft.com/office/drawing/2014/main" id="{ED8FAC04-AC6A-4D3E-923D-40CBFBCFA52A}"/>
              </a:ext>
            </a:extLst>
          </p:cNvPr>
          <p:cNvCxnSpPr/>
          <p:nvPr userDrawn="1"/>
        </p:nvCxnSpPr>
        <p:spPr>
          <a:xfrm rot="5400000" flipH="1" flipV="1">
            <a:off x="4535487" y="-3427412"/>
            <a:ext cx="252413" cy="8783638"/>
          </a:xfrm>
          <a:prstGeom prst="bentConnector2">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7" name="Group 5">
            <a:extLst>
              <a:ext uri="{FF2B5EF4-FFF2-40B4-BE49-F238E27FC236}">
                <a16:creationId xmlns:a16="http://schemas.microsoft.com/office/drawing/2014/main" id="{6A36D71E-285E-4B51-B04E-3A55579A0831}"/>
              </a:ext>
            </a:extLst>
          </p:cNvPr>
          <p:cNvGrpSpPr>
            <a:grpSpLocks noChangeAspect="1"/>
          </p:cNvGrpSpPr>
          <p:nvPr userDrawn="1"/>
        </p:nvGrpSpPr>
        <p:grpSpPr bwMode="auto">
          <a:xfrm>
            <a:off x="8088313" y="6521450"/>
            <a:ext cx="962025" cy="336550"/>
            <a:chOff x="2193985" y="5503461"/>
            <a:chExt cx="1188275" cy="416657"/>
          </a:xfrm>
        </p:grpSpPr>
        <p:pic>
          <p:nvPicPr>
            <p:cNvPr id="8" name="Picture 3">
              <a:extLst>
                <a:ext uri="{FF2B5EF4-FFF2-40B4-BE49-F238E27FC236}">
                  <a16:creationId xmlns:a16="http://schemas.microsoft.com/office/drawing/2014/main" id="{7FD66725-3DB5-4EFF-806B-63D8941B3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2" b="-2995"/>
            <a:stretch>
              <a:fillRect/>
            </a:stretch>
          </p:blipFill>
          <p:spPr bwMode="auto">
            <a:xfrm>
              <a:off x="2338122" y="5503461"/>
              <a:ext cx="900001" cy="24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D71AAFD8-1A14-47A2-BA6F-0C592E68EEA6}"/>
                </a:ext>
              </a:extLst>
            </p:cNvPr>
            <p:cNvSpPr/>
            <p:nvPr/>
          </p:nvSpPr>
          <p:spPr>
            <a:xfrm>
              <a:off x="2193985" y="5698033"/>
              <a:ext cx="1188275" cy="222085"/>
            </a:xfrm>
            <a:prstGeom prst="rect">
              <a:avLst/>
            </a:prstGeom>
          </p:spPr>
          <p:txBody>
            <a:bodyPr wrap="none" lIns="0" tIns="0" rIns="0" bIns="0" anchor="ctr">
              <a:spAutoFit/>
            </a:bodyPr>
            <a:lstStyle/>
            <a:p>
              <a:pPr algn="ctr">
                <a:lnSpc>
                  <a:spcPts val="1400"/>
                </a:lnSpc>
                <a:defRPr/>
              </a:pPr>
              <a:r>
                <a:rPr lang="it-IT" sz="700" kern="0" cap="small" dirty="0">
                  <a:solidFill>
                    <a:srgbClr val="00003E"/>
                  </a:solidFill>
                  <a:latin typeface="Calibri Light"/>
                  <a:ea typeface="Times New Roman"/>
                  <a:cs typeface="Times New Roman"/>
                </a:rPr>
                <a:t>Direzione Centrale Acquisti</a:t>
              </a:r>
            </a:p>
          </p:txBody>
        </p:sp>
      </p:grpSp>
      <p:sp>
        <p:nvSpPr>
          <p:cNvPr id="3" name="Content Placeholder 2"/>
          <p:cNvSpPr>
            <a:spLocks noGrp="1"/>
          </p:cNvSpPr>
          <p:nvPr>
            <p:ph idx="1"/>
          </p:nvPr>
        </p:nvSpPr>
        <p:spPr>
          <a:xfrm>
            <a:off x="455613" y="1412875"/>
            <a:ext cx="8231187" cy="4519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2" name="Title 1"/>
          <p:cNvSpPr>
            <a:spLocks noGrp="1"/>
          </p:cNvSpPr>
          <p:nvPr>
            <p:ph type="title"/>
          </p:nvPr>
        </p:nvSpPr>
        <p:spPr/>
        <p:txBody>
          <a:bodyPr/>
          <a:lstStyle/>
          <a:p>
            <a:r>
              <a:rPr lang="en-US"/>
              <a:t>Click to edit Master title style</a:t>
            </a:r>
            <a:endParaRPr lang="it-IT"/>
          </a:p>
        </p:txBody>
      </p:sp>
    </p:spTree>
    <p:extLst>
      <p:ext uri="{BB962C8B-B14F-4D97-AF65-F5344CB8AC3E}">
        <p14:creationId xmlns:p14="http://schemas.microsoft.com/office/powerpoint/2010/main" val="2869005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F1F7D575-D42D-47F6-A4C8-EE8E87ADE19C}"/>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17330B6E-16FC-4B8F-AF2E-6D00107291C3}"/>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15B21F77-69AA-4C7E-86D4-76490645A3DE}"/>
              </a:ext>
            </a:extLst>
          </p:cNvPr>
          <p:cNvSpPr>
            <a:spLocks noGrp="1"/>
          </p:cNvSpPr>
          <p:nvPr>
            <p:ph type="sldNum" sz="quarter" idx="12"/>
          </p:nvPr>
        </p:nvSpPr>
        <p:spPr/>
        <p:txBody>
          <a:bodyPr/>
          <a:lstStyle>
            <a:lvl1pPr>
              <a:defRPr/>
            </a:lvl1pPr>
          </a:lstStyle>
          <a:p>
            <a:pPr>
              <a:defRPr/>
            </a:pPr>
            <a:fld id="{FBD3CEE8-2725-45A8-96B6-CC37DA994E39}" type="slidenum">
              <a:rPr lang="it-IT" altLang="it-IT"/>
              <a:pPr>
                <a:defRPr/>
              </a:pPr>
              <a:t>‹N›</a:t>
            </a:fld>
            <a:endParaRPr lang="it-IT" altLang="it-IT"/>
          </a:p>
        </p:txBody>
      </p:sp>
    </p:spTree>
    <p:extLst>
      <p:ext uri="{BB962C8B-B14F-4D97-AF65-F5344CB8AC3E}">
        <p14:creationId xmlns:p14="http://schemas.microsoft.com/office/powerpoint/2010/main" val="1227453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EDE576E3-5687-4ADE-9883-B5C6237F9492}"/>
              </a:ext>
            </a:extLst>
          </p:cNvPr>
          <p:cNvSpPr>
            <a:spLocks noGrp="1"/>
          </p:cNvSpPr>
          <p:nvPr>
            <p:ph type="dt" sz="half" idx="10"/>
          </p:nvPr>
        </p:nvSpPr>
        <p:spPr/>
        <p:txBody>
          <a:bodyPr/>
          <a:lstStyle>
            <a:lvl1pPr>
              <a:defRPr/>
            </a:lvl1pPr>
          </a:lstStyle>
          <a:p>
            <a:pPr>
              <a:defRPr/>
            </a:pPr>
            <a:endParaRPr lang="it-IT"/>
          </a:p>
        </p:txBody>
      </p:sp>
      <p:sp>
        <p:nvSpPr>
          <p:cNvPr id="6" name="Segnaposto piè di pagina 4">
            <a:extLst>
              <a:ext uri="{FF2B5EF4-FFF2-40B4-BE49-F238E27FC236}">
                <a16:creationId xmlns:a16="http://schemas.microsoft.com/office/drawing/2014/main" id="{EDADD323-EACC-4B51-B430-03B4162E4CCE}"/>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7FBCE9C2-CFBF-4551-A3E3-097DE3CF0E74}"/>
              </a:ext>
            </a:extLst>
          </p:cNvPr>
          <p:cNvSpPr>
            <a:spLocks noGrp="1"/>
          </p:cNvSpPr>
          <p:nvPr>
            <p:ph type="sldNum" sz="quarter" idx="12"/>
          </p:nvPr>
        </p:nvSpPr>
        <p:spPr/>
        <p:txBody>
          <a:bodyPr/>
          <a:lstStyle>
            <a:lvl1pPr>
              <a:defRPr/>
            </a:lvl1pPr>
          </a:lstStyle>
          <a:p>
            <a:pPr>
              <a:defRPr/>
            </a:pPr>
            <a:fld id="{0E228054-225D-442B-BD2F-11A0AB4D5385}" type="slidenum">
              <a:rPr lang="it-IT" altLang="it-IT"/>
              <a:pPr>
                <a:defRPr/>
              </a:pPr>
              <a:t>‹N›</a:t>
            </a:fld>
            <a:endParaRPr lang="it-IT" altLang="it-IT"/>
          </a:p>
        </p:txBody>
      </p:sp>
    </p:spTree>
    <p:extLst>
      <p:ext uri="{BB962C8B-B14F-4D97-AF65-F5344CB8AC3E}">
        <p14:creationId xmlns:p14="http://schemas.microsoft.com/office/powerpoint/2010/main" val="765064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10FBF29-4E91-4221-9983-5C8273D933EA}"/>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5EE500F7-20AD-449E-9F97-B64C6E0B9E61}"/>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1117426C-FD7B-46BB-B209-7FAA7D15C8EE}"/>
              </a:ext>
            </a:extLst>
          </p:cNvPr>
          <p:cNvSpPr>
            <a:spLocks noGrp="1"/>
          </p:cNvSpPr>
          <p:nvPr>
            <p:ph type="sldNum" sz="quarter" idx="12"/>
          </p:nvPr>
        </p:nvSpPr>
        <p:spPr/>
        <p:txBody>
          <a:bodyPr/>
          <a:lstStyle>
            <a:lvl1pPr>
              <a:defRPr/>
            </a:lvl1pPr>
          </a:lstStyle>
          <a:p>
            <a:pPr>
              <a:defRPr/>
            </a:pPr>
            <a:fld id="{1B95E981-1EE2-4990-891F-A35FFE3308EA}" type="slidenum">
              <a:rPr lang="it-IT" altLang="it-IT"/>
              <a:pPr>
                <a:defRPr/>
              </a:pPr>
              <a:t>‹N›</a:t>
            </a:fld>
            <a:endParaRPr lang="it-IT" altLang="it-IT"/>
          </a:p>
        </p:txBody>
      </p:sp>
    </p:spTree>
    <p:extLst>
      <p:ext uri="{BB962C8B-B14F-4D97-AF65-F5344CB8AC3E}">
        <p14:creationId xmlns:p14="http://schemas.microsoft.com/office/powerpoint/2010/main" val="4030102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FC3C7AF-55D9-4D27-9760-2FA5F43B030F}"/>
              </a:ext>
            </a:extLst>
          </p:cNvPr>
          <p:cNvSpPr>
            <a:spLocks noGrp="1"/>
          </p:cNvSpPr>
          <p:nvPr>
            <p:ph type="dt" sz="half" idx="10"/>
          </p:nvPr>
        </p:nvSpPr>
        <p:spPr/>
        <p:txBody>
          <a:bodyPr/>
          <a:lstStyle>
            <a:lvl1pPr>
              <a:defRPr/>
            </a:lvl1pPr>
          </a:lstStyle>
          <a:p>
            <a:pPr>
              <a:defRPr/>
            </a:pPr>
            <a:endParaRPr lang="it-IT"/>
          </a:p>
        </p:txBody>
      </p:sp>
      <p:sp>
        <p:nvSpPr>
          <p:cNvPr id="5" name="Segnaposto piè di pagina 4">
            <a:extLst>
              <a:ext uri="{FF2B5EF4-FFF2-40B4-BE49-F238E27FC236}">
                <a16:creationId xmlns:a16="http://schemas.microsoft.com/office/drawing/2014/main" id="{E12049F2-8130-45B0-910F-5396EFD918DD}"/>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0B83D2CD-6632-4216-B450-D822E590D76C}"/>
              </a:ext>
            </a:extLst>
          </p:cNvPr>
          <p:cNvSpPr>
            <a:spLocks noGrp="1"/>
          </p:cNvSpPr>
          <p:nvPr>
            <p:ph type="sldNum" sz="quarter" idx="12"/>
          </p:nvPr>
        </p:nvSpPr>
        <p:spPr/>
        <p:txBody>
          <a:bodyPr/>
          <a:lstStyle>
            <a:lvl1pPr>
              <a:defRPr/>
            </a:lvl1pPr>
          </a:lstStyle>
          <a:p>
            <a:pPr>
              <a:defRPr/>
            </a:pPr>
            <a:fld id="{63C3BFCE-3F66-40BE-A41A-83A7A3E894F8}" type="slidenum">
              <a:rPr lang="it-IT" altLang="it-IT"/>
              <a:pPr>
                <a:defRPr/>
              </a:pPr>
              <a:t>‹N›</a:t>
            </a:fld>
            <a:endParaRPr lang="it-IT" altLang="it-IT"/>
          </a:p>
        </p:txBody>
      </p:sp>
    </p:spTree>
    <p:extLst>
      <p:ext uri="{BB962C8B-B14F-4D97-AF65-F5344CB8AC3E}">
        <p14:creationId xmlns:p14="http://schemas.microsoft.com/office/powerpoint/2010/main" val="1746858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3BB58CB2-2DB9-4187-B9EB-E08C9C3AC158}"/>
              </a:ext>
            </a:extLst>
          </p:cNvPr>
          <p:cNvSpPr>
            <a:spLocks/>
          </p:cNvSpPr>
          <p:nvPr userDrawn="1"/>
        </p:nvSpPr>
        <p:spPr bwMode="auto">
          <a:xfrm>
            <a:off x="3074988" y="565150"/>
            <a:ext cx="6067425" cy="2586038"/>
          </a:xfrm>
          <a:custGeom>
            <a:avLst/>
            <a:gdLst>
              <a:gd name="T0" fmla="*/ 0 w 3822"/>
              <a:gd name="T1" fmla="*/ 2147483646 h 1629"/>
              <a:gd name="T2" fmla="*/ 2147483646 w 3822"/>
              <a:gd name="T3" fmla="*/ 0 h 1629"/>
              <a:gd name="T4" fmla="*/ 2147483646 w 3822"/>
              <a:gd name="T5" fmla="*/ 2147483646 h 1629"/>
              <a:gd name="T6" fmla="*/ 0 w 3822"/>
              <a:gd name="T7" fmla="*/ 2147483646 h 16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22" h="1629">
                <a:moveTo>
                  <a:pt x="0" y="1629"/>
                </a:moveTo>
                <a:lnTo>
                  <a:pt x="3822" y="0"/>
                </a:lnTo>
                <a:lnTo>
                  <a:pt x="3822" y="492"/>
                </a:lnTo>
                <a:lnTo>
                  <a:pt x="0" y="16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AutoShape 10">
            <a:extLst>
              <a:ext uri="{FF2B5EF4-FFF2-40B4-BE49-F238E27FC236}">
                <a16:creationId xmlns:a16="http://schemas.microsoft.com/office/drawing/2014/main" id="{4B38933B-5B51-4D63-A0FE-A2CA7C57DA20}"/>
              </a:ext>
            </a:extLst>
          </p:cNvPr>
          <p:cNvSpPr>
            <a:spLocks noChangeArrowheads="1"/>
          </p:cNvSpPr>
          <p:nvPr userDrawn="1"/>
        </p:nvSpPr>
        <p:spPr bwMode="auto">
          <a:xfrm rot="5400000">
            <a:off x="-120649" y="1274762"/>
            <a:ext cx="3313112" cy="3071813"/>
          </a:xfrm>
          <a:prstGeom prst="triangle">
            <a:avLst>
              <a:gd name="adj" fmla="val 60227"/>
            </a:avLst>
          </a:prstGeom>
          <a:blipFill dpi="0" rotWithShape="0">
            <a:blip/>
            <a:srcRect/>
            <a:stretch>
              <a:fillRect/>
            </a:stretch>
          </a:blipFill>
          <a:ln>
            <a:noFill/>
          </a:ln>
        </p:spPr>
        <p:txBody>
          <a:bodyPr rot="10800000"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it-IT" altLang="it-IT"/>
          </a:p>
        </p:txBody>
      </p:sp>
      <p:sp>
        <p:nvSpPr>
          <p:cNvPr id="6" name="Picture 11" descr="logo_tagblack">
            <a:extLst>
              <a:ext uri="{FF2B5EF4-FFF2-40B4-BE49-F238E27FC236}">
                <a16:creationId xmlns:a16="http://schemas.microsoft.com/office/drawing/2014/main" id="{9BE8ADCD-5E7F-4ED9-88FD-7264175F1AF1}"/>
              </a:ext>
            </a:extLst>
          </p:cNvPr>
          <p:cNvSpPr>
            <a:spLocks noChangeAspect="1" noChangeArrowheads="1"/>
          </p:cNvSpPr>
          <p:nvPr userDrawn="1"/>
        </p:nvSpPr>
        <p:spPr bwMode="auto">
          <a:xfrm>
            <a:off x="3197225" y="6030913"/>
            <a:ext cx="1908175" cy="428625"/>
          </a:xfrm>
          <a:prstGeom prst="rect">
            <a:avLst/>
          </a:prstGeom>
          <a:no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it-IT" altLang="it-IT"/>
          </a:p>
        </p:txBody>
      </p:sp>
      <p:sp>
        <p:nvSpPr>
          <p:cNvPr id="166914" name="Rectangle 2"/>
          <p:cNvSpPr>
            <a:spLocks noGrp="1" noChangeArrowheads="1"/>
          </p:cNvSpPr>
          <p:nvPr>
            <p:ph type="ctrTitle"/>
          </p:nvPr>
        </p:nvSpPr>
        <p:spPr>
          <a:xfrm>
            <a:off x="3059113" y="3457575"/>
            <a:ext cx="5541962" cy="908050"/>
          </a:xfrm>
        </p:spPr>
        <p:txBody>
          <a:bodyPr tIns="0"/>
          <a:lstStyle>
            <a:lvl1pPr>
              <a:defRPr/>
            </a:lvl1pPr>
          </a:lstStyle>
          <a:p>
            <a:r>
              <a:rPr lang="en-US"/>
              <a:t>Click to edit Master title style</a:t>
            </a:r>
          </a:p>
        </p:txBody>
      </p:sp>
      <p:sp>
        <p:nvSpPr>
          <p:cNvPr id="166915" name="Rectangle 3"/>
          <p:cNvSpPr>
            <a:spLocks noGrp="1" noChangeArrowheads="1"/>
          </p:cNvSpPr>
          <p:nvPr>
            <p:ph type="subTitle" idx="1"/>
          </p:nvPr>
        </p:nvSpPr>
        <p:spPr>
          <a:xfrm>
            <a:off x="3062288" y="4354513"/>
            <a:ext cx="5541962" cy="1019175"/>
          </a:xfrm>
        </p:spPr>
        <p:txBody>
          <a:bodyPr/>
          <a:lstStyle>
            <a:lvl1pPr marL="0" indent="0">
              <a:lnSpc>
                <a:spcPct val="85000"/>
              </a:lnSpc>
              <a:buFont typeface="Arial" charset="0"/>
              <a:buNone/>
              <a:defRPr sz="2000"/>
            </a:lvl1pPr>
          </a:lstStyle>
          <a:p>
            <a:r>
              <a:rPr lang="en-US"/>
              <a:t>Click to edit Master subtitle style</a:t>
            </a:r>
          </a:p>
        </p:txBody>
      </p:sp>
    </p:spTree>
    <p:extLst>
      <p:ext uri="{BB962C8B-B14F-4D97-AF65-F5344CB8AC3E}">
        <p14:creationId xmlns:p14="http://schemas.microsoft.com/office/powerpoint/2010/main" val="1730067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207638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0122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5613" y="1412875"/>
            <a:ext cx="40020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10100" y="1412875"/>
            <a:ext cx="40036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1604593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195989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Tree>
    <p:extLst>
      <p:ext uri="{BB962C8B-B14F-4D97-AF65-F5344CB8AC3E}">
        <p14:creationId xmlns:p14="http://schemas.microsoft.com/office/powerpoint/2010/main" val="40482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asellaDiTesto 4">
            <a:extLst>
              <a:ext uri="{FF2B5EF4-FFF2-40B4-BE49-F238E27FC236}">
                <a16:creationId xmlns:a16="http://schemas.microsoft.com/office/drawing/2014/main" id="{3A1E3C8A-D6FD-415B-BC49-C3D5683CF1AC}"/>
              </a:ext>
            </a:extLst>
          </p:cNvPr>
          <p:cNvSpPr txBox="1">
            <a:spLocks noChangeArrowheads="1"/>
          </p:cNvSpPr>
          <p:nvPr userDrawn="1"/>
        </p:nvSpPr>
        <p:spPr bwMode="auto">
          <a:xfrm>
            <a:off x="4286250" y="6496050"/>
            <a:ext cx="428625" cy="2460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7DBC456A-CDD9-4167-B4B9-CC0A58B9F80B}" type="slidenum">
              <a:rPr lang="it-IT" altLang="it-IT" sz="1000" smtClean="0"/>
              <a:pPr eaLnBrk="1" hangingPunct="1">
                <a:defRPr/>
              </a:pPr>
              <a:t>‹N›</a:t>
            </a:fld>
            <a:endParaRPr lang="it-IT" altLang="it-IT" sz="1000"/>
          </a:p>
        </p:txBody>
      </p:sp>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30043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49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02178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93008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7535583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00025"/>
            <a:ext cx="2057400" cy="5732463"/>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5613" y="200025"/>
            <a:ext cx="6022975" cy="5732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6874677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it-IT"/>
          </a:p>
        </p:txBody>
      </p:sp>
    </p:spTree>
    <p:extLst>
      <p:ext uri="{BB962C8B-B14F-4D97-AF65-F5344CB8AC3E}">
        <p14:creationId xmlns:p14="http://schemas.microsoft.com/office/powerpoint/2010/main" val="488223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37556929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502605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5613" y="1412875"/>
            <a:ext cx="4038600"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6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21082355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101264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92FF26A-12B3-46F2-A5E1-00AC108DD6AE}"/>
              </a:ext>
            </a:extLst>
          </p:cNvPr>
          <p:cNvSpPr txBox="1">
            <a:spLocks noChangeArrowheads="1"/>
          </p:cNvSpPr>
          <p:nvPr userDrawn="1"/>
        </p:nvSpPr>
        <p:spPr bwMode="auto">
          <a:xfrm>
            <a:off x="4286250" y="6496050"/>
            <a:ext cx="428625" cy="2460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E1E268D9-B981-40B5-BF38-817B458CD6DD}" type="slidenum">
              <a:rPr lang="it-IT" altLang="it-IT" sz="1000" smtClean="0"/>
              <a:pPr eaLnBrk="1" hangingPunct="1">
                <a:defRPr/>
              </a:pPr>
              <a:t>‹N›</a:t>
            </a:fld>
            <a:endParaRPr lang="it-IT" altLang="it-IT" sz="1000"/>
          </a:p>
        </p:txBody>
      </p:sp>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5613" y="1412875"/>
            <a:ext cx="4038600" cy="45196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6613" y="1412875"/>
            <a:ext cx="4040187" cy="45196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15108599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Tree>
    <p:extLst>
      <p:ext uri="{BB962C8B-B14F-4D97-AF65-F5344CB8AC3E}">
        <p14:creationId xmlns:p14="http://schemas.microsoft.com/office/powerpoint/2010/main" val="21259908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5694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20329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356791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31109466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00025"/>
            <a:ext cx="2057400" cy="5732463"/>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5613" y="200025"/>
            <a:ext cx="6022975" cy="5732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31883912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it-IT"/>
          </a:p>
        </p:txBody>
      </p:sp>
    </p:spTree>
    <p:extLst>
      <p:ext uri="{BB962C8B-B14F-4D97-AF65-F5344CB8AC3E}">
        <p14:creationId xmlns:p14="http://schemas.microsoft.com/office/powerpoint/2010/main" val="5546824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5540882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201855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5613" y="1412875"/>
            <a:ext cx="4038600"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6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1613326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CasellaDiTesto 4">
            <a:extLst>
              <a:ext uri="{FF2B5EF4-FFF2-40B4-BE49-F238E27FC236}">
                <a16:creationId xmlns:a16="http://schemas.microsoft.com/office/drawing/2014/main" id="{4BB7BDF9-CC2A-4531-8BF4-A3368042DCBB}"/>
              </a:ext>
            </a:extLst>
          </p:cNvPr>
          <p:cNvSpPr txBox="1">
            <a:spLocks noChangeArrowheads="1"/>
          </p:cNvSpPr>
          <p:nvPr userDrawn="1"/>
        </p:nvSpPr>
        <p:spPr bwMode="auto">
          <a:xfrm>
            <a:off x="4286250" y="6496050"/>
            <a:ext cx="428625" cy="2460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91E76754-2F92-40BA-A3F3-DADF7ADEB338}" type="slidenum">
              <a:rPr lang="it-IT" altLang="it-IT" sz="1000" smtClean="0"/>
              <a:pPr eaLnBrk="1" hangingPunct="1">
                <a:defRPr/>
              </a:pPr>
              <a:t>‹N›</a:t>
            </a:fld>
            <a:endParaRPr lang="it-IT" altLang="it-IT" sz="1000"/>
          </a:p>
        </p:txBody>
      </p:sp>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40082652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24180414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Tree>
    <p:extLst>
      <p:ext uri="{BB962C8B-B14F-4D97-AF65-F5344CB8AC3E}">
        <p14:creationId xmlns:p14="http://schemas.microsoft.com/office/powerpoint/2010/main" val="37345384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1964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893890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244879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18694713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00025"/>
            <a:ext cx="2057400" cy="5732463"/>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5613" y="200025"/>
            <a:ext cx="6022975" cy="5732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148684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CasellaDiTesto 4">
            <a:extLst>
              <a:ext uri="{FF2B5EF4-FFF2-40B4-BE49-F238E27FC236}">
                <a16:creationId xmlns:a16="http://schemas.microsoft.com/office/drawing/2014/main" id="{2A31994C-B488-4DF6-AF81-27A6E8E1B639}"/>
              </a:ext>
            </a:extLst>
          </p:cNvPr>
          <p:cNvSpPr txBox="1">
            <a:spLocks noChangeArrowheads="1"/>
          </p:cNvSpPr>
          <p:nvPr userDrawn="1"/>
        </p:nvSpPr>
        <p:spPr bwMode="auto">
          <a:xfrm>
            <a:off x="4286250" y="6496050"/>
            <a:ext cx="428625" cy="2460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48D50318-E6BC-4335-B291-F2A7C9141490}" type="slidenum">
              <a:rPr lang="it-IT" altLang="it-IT" sz="1000" smtClean="0"/>
              <a:pPr eaLnBrk="1" hangingPunct="1">
                <a:defRPr/>
              </a:pPr>
              <a:t>‹N›</a:t>
            </a:fld>
            <a:endParaRPr lang="it-IT" altLang="it-IT" sz="1000"/>
          </a:p>
        </p:txBody>
      </p:sp>
      <p:sp>
        <p:nvSpPr>
          <p:cNvPr id="2" name="Title 1"/>
          <p:cNvSpPr>
            <a:spLocks noGrp="1"/>
          </p:cNvSpPr>
          <p:nvPr>
            <p:ph type="title"/>
          </p:nvPr>
        </p:nvSpPr>
        <p:spPr/>
        <p:txBody>
          <a:bodyPr/>
          <a:lstStyle/>
          <a:p>
            <a:r>
              <a:rPr lang="en-US"/>
              <a:t>Click to edit Master title style</a:t>
            </a:r>
            <a:endParaRPr lang="it-IT"/>
          </a:p>
        </p:txBody>
      </p:sp>
    </p:spTree>
    <p:extLst>
      <p:ext uri="{BB962C8B-B14F-4D97-AF65-F5344CB8AC3E}">
        <p14:creationId xmlns:p14="http://schemas.microsoft.com/office/powerpoint/2010/main" val="645087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CasellaDiTesto 4">
            <a:extLst>
              <a:ext uri="{FF2B5EF4-FFF2-40B4-BE49-F238E27FC236}">
                <a16:creationId xmlns:a16="http://schemas.microsoft.com/office/drawing/2014/main" id="{5254235C-F252-42A1-B27D-A48DDE797638}"/>
              </a:ext>
            </a:extLst>
          </p:cNvPr>
          <p:cNvSpPr txBox="1">
            <a:spLocks noChangeArrowheads="1"/>
          </p:cNvSpPr>
          <p:nvPr userDrawn="1"/>
        </p:nvSpPr>
        <p:spPr bwMode="auto">
          <a:xfrm>
            <a:off x="4286250" y="6496050"/>
            <a:ext cx="428625" cy="2460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5D90FA89-D120-4146-B2A2-5155ECA77079}" type="slidenum">
              <a:rPr lang="it-IT" altLang="it-IT" sz="1000" smtClean="0"/>
              <a:pPr eaLnBrk="1" hangingPunct="1">
                <a:defRPr/>
              </a:pPr>
              <a:t>‹N›</a:t>
            </a:fld>
            <a:endParaRPr lang="it-IT" altLang="it-IT" sz="1000"/>
          </a:p>
        </p:txBody>
      </p:sp>
    </p:spTree>
    <p:extLst>
      <p:ext uri="{BB962C8B-B14F-4D97-AF65-F5344CB8AC3E}">
        <p14:creationId xmlns:p14="http://schemas.microsoft.com/office/powerpoint/2010/main" val="394525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138D3D33-371D-4D1D-9CF8-A6DB1458FF3A}"/>
              </a:ext>
            </a:extLst>
          </p:cNvPr>
          <p:cNvSpPr txBox="1">
            <a:spLocks noChangeArrowheads="1"/>
          </p:cNvSpPr>
          <p:nvPr userDrawn="1"/>
        </p:nvSpPr>
        <p:spPr bwMode="auto">
          <a:xfrm>
            <a:off x="4286250" y="6496050"/>
            <a:ext cx="428625" cy="2460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58EDEC23-98C9-4DAA-A6B5-216C627F3297}" type="slidenum">
              <a:rPr lang="it-IT" altLang="it-IT" sz="1000" smtClean="0"/>
              <a:pPr eaLnBrk="1" hangingPunct="1">
                <a:defRPr/>
              </a:pPr>
              <a:t>‹N›</a:t>
            </a:fld>
            <a:endParaRPr lang="it-IT" altLang="it-IT" sz="1000"/>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036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3959CE1-6835-4A2D-84AD-AA6111A23FCC}"/>
              </a:ext>
            </a:extLst>
          </p:cNvPr>
          <p:cNvSpPr txBox="1">
            <a:spLocks noChangeArrowheads="1"/>
          </p:cNvSpPr>
          <p:nvPr userDrawn="1"/>
        </p:nvSpPr>
        <p:spPr bwMode="auto">
          <a:xfrm>
            <a:off x="4286250" y="6496050"/>
            <a:ext cx="428625" cy="24606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C85364C1-8840-499E-B63D-A89D2009A691}" type="slidenum">
              <a:rPr lang="it-IT" altLang="it-IT" sz="1000" smtClean="0"/>
              <a:pPr eaLnBrk="1" hangingPunct="1">
                <a:defRPr/>
              </a:pPr>
              <a:t>‹N›</a:t>
            </a:fld>
            <a:endParaRPr lang="it-IT" altLang="it-IT" sz="1000"/>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28773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E97693DD-7C51-4F10-BB2B-47F30E87DAD3}"/>
              </a:ext>
            </a:extLst>
          </p:cNvPr>
          <p:cNvSpPr>
            <a:spLocks noGrp="1" noChangeArrowheads="1"/>
          </p:cNvSpPr>
          <p:nvPr>
            <p:ph type="title"/>
          </p:nvPr>
        </p:nvSpPr>
        <p:spPr bwMode="auto">
          <a:xfrm>
            <a:off x="481013" y="3581400"/>
            <a:ext cx="82311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it-IT"/>
              <a:t>Click to edit Master title style</a:t>
            </a:r>
          </a:p>
        </p:txBody>
      </p:sp>
    </p:spTree>
  </p:cSld>
  <p:clrMap bg1="lt1" tx1="dk1" bg2="lt2" tx2="dk2" accent1="accent1" accent2="accent2" accent3="accent3" accent4="accent4" accent5="accent5" accent6="accent6" hlink="hlink" folHlink="folHlink"/>
  <p:sldLayoutIdLst>
    <p:sldLayoutId id="2147499048" r:id="rId1"/>
    <p:sldLayoutId id="2147499049" r:id="rId2"/>
    <p:sldLayoutId id="2147499050" r:id="rId3"/>
    <p:sldLayoutId id="2147499051" r:id="rId4"/>
    <p:sldLayoutId id="2147499052" r:id="rId5"/>
    <p:sldLayoutId id="2147499053" r:id="rId6"/>
    <p:sldLayoutId id="2147499054" r:id="rId7"/>
    <p:sldLayoutId id="2147499055" r:id="rId8"/>
    <p:sldLayoutId id="2147499056" r:id="rId9"/>
    <p:sldLayoutId id="2147499057" r:id="rId10"/>
    <p:sldLayoutId id="2147499058" r:id="rId11"/>
    <p:sldLayoutId id="2147499059" r:id="rId12"/>
  </p:sldLayoutIdLst>
  <p:hf hdr="0" dt="0"/>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Verdana" pitchFamily="34" charset="0"/>
        </a:defRPr>
      </a:lvl2pPr>
      <a:lvl3pPr algn="l" rtl="0" eaLnBrk="0" fontAlgn="base" hangingPunct="0">
        <a:lnSpc>
          <a:spcPct val="85000"/>
        </a:lnSpc>
        <a:spcBef>
          <a:spcPct val="0"/>
        </a:spcBef>
        <a:spcAft>
          <a:spcPct val="0"/>
        </a:spcAft>
        <a:defRPr sz="3000" b="1">
          <a:solidFill>
            <a:srgbClr val="646464"/>
          </a:solidFill>
          <a:latin typeface="Verdana" pitchFamily="34" charset="0"/>
        </a:defRPr>
      </a:lvl3pPr>
      <a:lvl4pPr algn="l" rtl="0" eaLnBrk="0" fontAlgn="base" hangingPunct="0">
        <a:lnSpc>
          <a:spcPct val="85000"/>
        </a:lnSpc>
        <a:spcBef>
          <a:spcPct val="0"/>
        </a:spcBef>
        <a:spcAft>
          <a:spcPct val="0"/>
        </a:spcAft>
        <a:defRPr sz="3000" b="1">
          <a:solidFill>
            <a:srgbClr val="646464"/>
          </a:solidFill>
          <a:latin typeface="Verdana" pitchFamily="34" charset="0"/>
        </a:defRPr>
      </a:lvl4pPr>
      <a:lvl5pPr algn="l" rtl="0" eaLnBrk="0" fontAlgn="base" hangingPunct="0">
        <a:lnSpc>
          <a:spcPct val="85000"/>
        </a:lnSpc>
        <a:spcBef>
          <a:spcPct val="0"/>
        </a:spcBef>
        <a:spcAft>
          <a:spcPct val="0"/>
        </a:spcAft>
        <a:defRPr sz="3000" b="1">
          <a:solidFill>
            <a:srgbClr val="646464"/>
          </a:solidFill>
          <a:latin typeface="Verdana" pitchFamily="34"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360363" indent="-360363" algn="l" rtl="0" eaLnBrk="0" fontAlgn="base" hangingPunct="0">
        <a:spcBef>
          <a:spcPct val="20000"/>
        </a:spcBef>
        <a:spcAft>
          <a:spcPct val="0"/>
        </a:spcAft>
        <a:buClr>
          <a:srgbClr val="FFD200"/>
        </a:buClr>
        <a:buSzPct val="75000"/>
        <a:buFont typeface="Arial" panose="020B0604020202020204" pitchFamily="34" charset="0"/>
        <a:buChar char="►"/>
        <a:defRPr sz="2400">
          <a:solidFill>
            <a:srgbClr val="646464"/>
          </a:solidFill>
          <a:latin typeface="+mn-lt"/>
          <a:ea typeface="+mn-ea"/>
          <a:cs typeface="+mn-cs"/>
        </a:defRPr>
      </a:lvl1pPr>
      <a:lvl2pPr marL="717550" indent="-355600" algn="l" rtl="0" eaLnBrk="0" fontAlgn="base" hangingPunct="0">
        <a:spcBef>
          <a:spcPct val="20000"/>
        </a:spcBef>
        <a:spcAft>
          <a:spcPct val="0"/>
        </a:spcAft>
        <a:buClr>
          <a:srgbClr val="FFD200"/>
        </a:buClr>
        <a:buSzPct val="75000"/>
        <a:buFont typeface="Arial" panose="020B0604020202020204" pitchFamily="34" charset="0"/>
        <a:buChar char="►"/>
        <a:defRPr sz="2000">
          <a:solidFill>
            <a:srgbClr val="646464"/>
          </a:solidFill>
          <a:latin typeface="+mn-lt"/>
        </a:defRPr>
      </a:lvl2pPr>
      <a:lvl3pPr marL="1081088" indent="-361950" algn="l" rtl="0" eaLnBrk="0" fontAlgn="base" hangingPunct="0">
        <a:spcBef>
          <a:spcPct val="20000"/>
        </a:spcBef>
        <a:spcAft>
          <a:spcPct val="0"/>
        </a:spcAft>
        <a:buClr>
          <a:srgbClr val="FFD200"/>
        </a:buClr>
        <a:buSzPct val="75000"/>
        <a:buFont typeface="Arial" panose="020B0604020202020204" pitchFamily="34" charset="0"/>
        <a:buChar char="►"/>
        <a:defRPr sz="2400">
          <a:solidFill>
            <a:srgbClr val="646464"/>
          </a:solidFill>
          <a:latin typeface="+mn-lt"/>
        </a:defRPr>
      </a:lvl3pPr>
      <a:lvl4pPr marL="1441450" indent="-358775"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4pPr>
      <a:lvl5pPr marL="1800225" indent="-357188"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5pPr>
      <a:lvl6pPr marL="22574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egnaposto titolo 1">
            <a:extLst>
              <a:ext uri="{FF2B5EF4-FFF2-40B4-BE49-F238E27FC236}">
                <a16:creationId xmlns:a16="http://schemas.microsoft.com/office/drawing/2014/main" id="{083B16F7-D22E-4BD5-80E0-F5BD398B94F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2051" name="Segnaposto testo 2">
            <a:extLst>
              <a:ext uri="{FF2B5EF4-FFF2-40B4-BE49-F238E27FC236}">
                <a16:creationId xmlns:a16="http://schemas.microsoft.com/office/drawing/2014/main" id="{DF340198-BA7E-4113-8837-6D9C80B40AE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52D80B41-4CFB-406D-BC90-24D5E9BD935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it-IT"/>
          </a:p>
        </p:txBody>
      </p:sp>
      <p:sp>
        <p:nvSpPr>
          <p:cNvPr id="5" name="Segnaposto piè di pagina 4">
            <a:extLst>
              <a:ext uri="{FF2B5EF4-FFF2-40B4-BE49-F238E27FC236}">
                <a16:creationId xmlns:a16="http://schemas.microsoft.com/office/drawing/2014/main" id="{1E6AD82C-483E-4EEE-8FDD-E09DCB86EED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it-IT"/>
          </a:p>
        </p:txBody>
      </p:sp>
      <p:sp>
        <p:nvSpPr>
          <p:cNvPr id="6" name="Segnaposto numero diapositiva 5">
            <a:extLst>
              <a:ext uri="{FF2B5EF4-FFF2-40B4-BE49-F238E27FC236}">
                <a16:creationId xmlns:a16="http://schemas.microsoft.com/office/drawing/2014/main" id="{54860BFC-5547-4AFF-A951-24B2AD1550A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137F0F8-BAE8-4DF3-BCC1-2B0536697A7C}"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99005" r:id="rId1"/>
    <p:sldLayoutId id="2147499006" r:id="rId2"/>
    <p:sldLayoutId id="2147499007" r:id="rId3"/>
    <p:sldLayoutId id="2147499008" r:id="rId4"/>
    <p:sldLayoutId id="2147499009" r:id="rId5"/>
    <p:sldLayoutId id="2147499010" r:id="rId6"/>
    <p:sldLayoutId id="2147499011" r:id="rId7"/>
    <p:sldLayoutId id="2147499012" r:id="rId8"/>
    <p:sldLayoutId id="2147499013" r:id="rId9"/>
    <p:sldLayoutId id="2147499014" r:id="rId10"/>
    <p:sldLayoutId id="214749901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19812820-8F58-4EDB-A462-2FBD59F8171E}"/>
              </a:ext>
            </a:extLst>
          </p:cNvPr>
          <p:cNvSpPr>
            <a:spLocks noGrp="1" noChangeArrowheads="1"/>
          </p:cNvSpPr>
          <p:nvPr>
            <p:ph type="body" idx="1"/>
          </p:nvPr>
        </p:nvSpPr>
        <p:spPr bwMode="auto">
          <a:xfrm>
            <a:off x="455613" y="1412875"/>
            <a:ext cx="8158162"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3075" name="Rectangle 5">
            <a:extLst>
              <a:ext uri="{FF2B5EF4-FFF2-40B4-BE49-F238E27FC236}">
                <a16:creationId xmlns:a16="http://schemas.microsoft.com/office/drawing/2014/main" id="{88E26DA0-A8DC-4165-8979-AE690BB0E14A}"/>
              </a:ext>
            </a:extLst>
          </p:cNvPr>
          <p:cNvSpPr>
            <a:spLocks noChangeArrowheads="1"/>
          </p:cNvSpPr>
          <p:nvPr/>
        </p:nvSpPr>
        <p:spPr bwMode="auto">
          <a:xfrm>
            <a:off x="2784475" y="6419850"/>
            <a:ext cx="2057400" cy="196850"/>
          </a:xfrm>
          <a:prstGeom prst="rect">
            <a:avLst/>
          </a:prstGeom>
          <a:noFill/>
          <a:ln>
            <a:noFill/>
          </a:ln>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it-IT" sz="1100">
                <a:solidFill>
                  <a:srgbClr val="000000"/>
                </a:solidFill>
              </a:rPr>
              <a:t>Presentation title</a:t>
            </a:r>
          </a:p>
        </p:txBody>
      </p:sp>
      <p:sp>
        <p:nvSpPr>
          <p:cNvPr id="3076" name="Rectangle 6">
            <a:extLst>
              <a:ext uri="{FF2B5EF4-FFF2-40B4-BE49-F238E27FC236}">
                <a16:creationId xmlns:a16="http://schemas.microsoft.com/office/drawing/2014/main" id="{1DD044E7-6F2A-439D-BA9E-78FE896EF588}"/>
              </a:ext>
            </a:extLst>
          </p:cNvPr>
          <p:cNvSpPr>
            <a:spLocks noChangeArrowheads="1"/>
          </p:cNvSpPr>
          <p:nvPr/>
        </p:nvSpPr>
        <p:spPr bwMode="auto">
          <a:xfrm>
            <a:off x="457200" y="6419850"/>
            <a:ext cx="663575" cy="196850"/>
          </a:xfrm>
          <a:prstGeom prst="rect">
            <a:avLst/>
          </a:prstGeom>
          <a:noFill/>
          <a:ln>
            <a:noFill/>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it-IT" sz="1100">
                <a:solidFill>
                  <a:srgbClr val="000000"/>
                </a:solidFill>
              </a:rPr>
              <a:t>Page </a:t>
            </a:r>
            <a:fld id="{9D296B66-F61D-460D-B2C4-383A6CB6D258}" type="slidenum">
              <a:rPr lang="en-US" altLang="it-IT" sz="1100" smtClean="0">
                <a:solidFill>
                  <a:srgbClr val="000000"/>
                </a:solidFill>
              </a:rPr>
              <a:pPr eaLnBrk="1" hangingPunct="1">
                <a:defRPr/>
              </a:pPr>
              <a:t>‹N›</a:t>
            </a:fld>
            <a:endParaRPr lang="en-US" altLang="it-IT" sz="1100">
              <a:solidFill>
                <a:srgbClr val="000000"/>
              </a:solidFill>
            </a:endParaRPr>
          </a:p>
        </p:txBody>
      </p:sp>
      <p:sp>
        <p:nvSpPr>
          <p:cNvPr id="3077" name="Line 9">
            <a:extLst>
              <a:ext uri="{FF2B5EF4-FFF2-40B4-BE49-F238E27FC236}">
                <a16:creationId xmlns:a16="http://schemas.microsoft.com/office/drawing/2014/main" id="{A05FEBB4-E267-4501-B7B4-7539F0C087AA}"/>
              </a:ext>
            </a:extLst>
          </p:cNvPr>
          <p:cNvSpPr>
            <a:spLocks noChangeShapeType="1"/>
          </p:cNvSpPr>
          <p:nvPr/>
        </p:nvSpPr>
        <p:spPr bwMode="auto">
          <a:xfrm>
            <a:off x="455613" y="200025"/>
            <a:ext cx="82296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8" name="Line 13">
            <a:extLst>
              <a:ext uri="{FF2B5EF4-FFF2-40B4-BE49-F238E27FC236}">
                <a16:creationId xmlns:a16="http://schemas.microsoft.com/office/drawing/2014/main" id="{908A52C7-E956-467C-8503-1DC9097A153A}"/>
              </a:ext>
            </a:extLst>
          </p:cNvPr>
          <p:cNvSpPr>
            <a:spLocks noChangeShapeType="1"/>
          </p:cNvSpPr>
          <p:nvPr/>
        </p:nvSpPr>
        <p:spPr bwMode="auto">
          <a:xfrm>
            <a:off x="455613" y="200025"/>
            <a:ext cx="82296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9" name="Rectangle 16">
            <a:extLst>
              <a:ext uri="{FF2B5EF4-FFF2-40B4-BE49-F238E27FC236}">
                <a16:creationId xmlns:a16="http://schemas.microsoft.com/office/drawing/2014/main" id="{D9FFBCBE-33BB-4E52-A211-0A441C5DBE32}"/>
              </a:ext>
            </a:extLst>
          </p:cNvPr>
          <p:cNvSpPr>
            <a:spLocks noGrp="1" noChangeArrowheads="1"/>
          </p:cNvSpPr>
          <p:nvPr>
            <p:ph type="title"/>
          </p:nvPr>
        </p:nvSpPr>
        <p:spPr bwMode="auto">
          <a:xfrm>
            <a:off x="457200" y="200025"/>
            <a:ext cx="8231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it-IT"/>
              <a:t>Click to edit Master title style</a:t>
            </a:r>
          </a:p>
        </p:txBody>
      </p:sp>
      <p:sp>
        <p:nvSpPr>
          <p:cNvPr id="3080" name="Line 3">
            <a:extLst>
              <a:ext uri="{FF2B5EF4-FFF2-40B4-BE49-F238E27FC236}">
                <a16:creationId xmlns:a16="http://schemas.microsoft.com/office/drawing/2014/main" id="{CE16CE1C-A80F-4B58-9087-06485CB2EA4E}"/>
              </a:ext>
            </a:extLst>
          </p:cNvPr>
          <p:cNvSpPr>
            <a:spLocks noChangeShapeType="1"/>
          </p:cNvSpPr>
          <p:nvPr/>
        </p:nvSpPr>
        <p:spPr bwMode="auto">
          <a:xfrm flipH="1">
            <a:off x="228600" y="908050"/>
            <a:ext cx="8655050" cy="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1" name="Line 4">
            <a:extLst>
              <a:ext uri="{FF2B5EF4-FFF2-40B4-BE49-F238E27FC236}">
                <a16:creationId xmlns:a16="http://schemas.microsoft.com/office/drawing/2014/main" id="{AD3A5B0D-532C-4A2F-8E78-7617CEA38618}"/>
              </a:ext>
            </a:extLst>
          </p:cNvPr>
          <p:cNvSpPr>
            <a:spLocks noChangeShapeType="1"/>
          </p:cNvSpPr>
          <p:nvPr/>
        </p:nvSpPr>
        <p:spPr bwMode="auto">
          <a:xfrm flipH="1">
            <a:off x="228600" y="6248400"/>
            <a:ext cx="8655050" cy="0"/>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99060" r:id="rId1"/>
    <p:sldLayoutId id="2147499016" r:id="rId2"/>
    <p:sldLayoutId id="2147499017" r:id="rId3"/>
    <p:sldLayoutId id="2147499018" r:id="rId4"/>
    <p:sldLayoutId id="2147499019" r:id="rId5"/>
    <p:sldLayoutId id="2147499020" r:id="rId6"/>
    <p:sldLayoutId id="2147499021" r:id="rId7"/>
    <p:sldLayoutId id="2147499022" r:id="rId8"/>
    <p:sldLayoutId id="2147499023" r:id="rId9"/>
    <p:sldLayoutId id="2147499024" r:id="rId10"/>
    <p:sldLayoutId id="2147499025" r:id="rId11"/>
  </p:sldLayoutIdLst>
  <p:hf hdr="0" dt="0"/>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Calibri" pitchFamily="34" charset="0"/>
        </a:defRPr>
      </a:lvl2pPr>
      <a:lvl3pPr algn="l" rtl="0" eaLnBrk="0" fontAlgn="base" hangingPunct="0">
        <a:lnSpc>
          <a:spcPct val="85000"/>
        </a:lnSpc>
        <a:spcBef>
          <a:spcPct val="0"/>
        </a:spcBef>
        <a:spcAft>
          <a:spcPct val="0"/>
        </a:spcAft>
        <a:defRPr sz="3000" b="1">
          <a:solidFill>
            <a:srgbClr val="646464"/>
          </a:solidFill>
          <a:latin typeface="Calibri" pitchFamily="34" charset="0"/>
        </a:defRPr>
      </a:lvl3pPr>
      <a:lvl4pPr algn="l" rtl="0" eaLnBrk="0" fontAlgn="base" hangingPunct="0">
        <a:lnSpc>
          <a:spcPct val="85000"/>
        </a:lnSpc>
        <a:spcBef>
          <a:spcPct val="0"/>
        </a:spcBef>
        <a:spcAft>
          <a:spcPct val="0"/>
        </a:spcAft>
        <a:defRPr sz="3000" b="1">
          <a:solidFill>
            <a:srgbClr val="646464"/>
          </a:solidFill>
          <a:latin typeface="Calibri" pitchFamily="34" charset="0"/>
        </a:defRPr>
      </a:lvl4pPr>
      <a:lvl5pPr algn="l" rtl="0" eaLnBrk="0" fontAlgn="base" hangingPunct="0">
        <a:lnSpc>
          <a:spcPct val="85000"/>
        </a:lnSpc>
        <a:spcBef>
          <a:spcPct val="0"/>
        </a:spcBef>
        <a:spcAft>
          <a:spcPct val="0"/>
        </a:spcAft>
        <a:defRPr sz="3000" b="1">
          <a:solidFill>
            <a:srgbClr val="646464"/>
          </a:solidFill>
          <a:latin typeface="Calibri" pitchFamily="34"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360363" indent="-360363" algn="l" rtl="0" eaLnBrk="0" fontAlgn="base" hangingPunct="0">
        <a:spcBef>
          <a:spcPct val="20000"/>
        </a:spcBef>
        <a:spcAft>
          <a:spcPct val="0"/>
        </a:spcAft>
        <a:buClr>
          <a:srgbClr val="FFD200"/>
        </a:buClr>
        <a:buSzPct val="75000"/>
        <a:buFont typeface="Arial" panose="020B0604020202020204" pitchFamily="34" charset="0"/>
        <a:buChar char="►"/>
        <a:defRPr sz="2400">
          <a:solidFill>
            <a:srgbClr val="646464"/>
          </a:solidFill>
          <a:latin typeface="+mn-lt"/>
          <a:ea typeface="+mn-ea"/>
          <a:cs typeface="+mn-cs"/>
        </a:defRPr>
      </a:lvl1pPr>
      <a:lvl2pPr marL="717550" indent="-355600" algn="l" rtl="0" eaLnBrk="0" fontAlgn="base" hangingPunct="0">
        <a:spcBef>
          <a:spcPct val="20000"/>
        </a:spcBef>
        <a:spcAft>
          <a:spcPct val="0"/>
        </a:spcAft>
        <a:buClr>
          <a:srgbClr val="FFD200"/>
        </a:buClr>
        <a:buSzPct val="75000"/>
        <a:buFont typeface="Arial" panose="020B0604020202020204" pitchFamily="34" charset="0"/>
        <a:buChar char="►"/>
        <a:defRPr sz="2000">
          <a:solidFill>
            <a:srgbClr val="646464"/>
          </a:solidFill>
          <a:latin typeface="+mn-lt"/>
        </a:defRPr>
      </a:lvl2pPr>
      <a:lvl3pPr marL="1081088" indent="-361950" algn="l" rtl="0" eaLnBrk="0" fontAlgn="base" hangingPunct="0">
        <a:spcBef>
          <a:spcPct val="20000"/>
        </a:spcBef>
        <a:spcAft>
          <a:spcPct val="0"/>
        </a:spcAft>
        <a:buClr>
          <a:srgbClr val="FFD200"/>
        </a:buClr>
        <a:buSzPct val="75000"/>
        <a:buFont typeface="Arial" panose="020B0604020202020204" pitchFamily="34" charset="0"/>
        <a:buChar char="►"/>
        <a:defRPr sz="2400">
          <a:solidFill>
            <a:srgbClr val="646464"/>
          </a:solidFill>
          <a:latin typeface="+mn-lt"/>
        </a:defRPr>
      </a:lvl3pPr>
      <a:lvl4pPr marL="1441450" indent="-358775"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4pPr>
      <a:lvl5pPr marL="1800225" indent="-357188"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5pPr>
      <a:lvl6pPr marL="22574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DE044A7-D493-40DB-85AC-E984AE82F47C}"/>
              </a:ext>
            </a:extLst>
          </p:cNvPr>
          <p:cNvSpPr>
            <a:spLocks noGrp="1" noChangeArrowheads="1"/>
          </p:cNvSpPr>
          <p:nvPr>
            <p:ph type="title"/>
          </p:nvPr>
        </p:nvSpPr>
        <p:spPr bwMode="auto">
          <a:xfrm>
            <a:off x="457200" y="200025"/>
            <a:ext cx="8231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it-IT"/>
              <a:t>Click to edit Master title style</a:t>
            </a:r>
          </a:p>
        </p:txBody>
      </p:sp>
      <p:sp>
        <p:nvSpPr>
          <p:cNvPr id="4099" name="Rectangle 3">
            <a:extLst>
              <a:ext uri="{FF2B5EF4-FFF2-40B4-BE49-F238E27FC236}">
                <a16:creationId xmlns:a16="http://schemas.microsoft.com/office/drawing/2014/main" id="{74BF6598-F53E-4C53-A394-2752CA2A011A}"/>
              </a:ext>
            </a:extLst>
          </p:cNvPr>
          <p:cNvSpPr>
            <a:spLocks noGrp="1" noChangeArrowheads="1"/>
          </p:cNvSpPr>
          <p:nvPr>
            <p:ph type="body" idx="1"/>
          </p:nvPr>
        </p:nvSpPr>
        <p:spPr bwMode="auto">
          <a:xfrm>
            <a:off x="455613" y="1412875"/>
            <a:ext cx="8231187"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4100" name="Rectangle 5">
            <a:extLst>
              <a:ext uri="{FF2B5EF4-FFF2-40B4-BE49-F238E27FC236}">
                <a16:creationId xmlns:a16="http://schemas.microsoft.com/office/drawing/2014/main" id="{6A92C25D-AC50-4BC3-88F1-2548A8B3F144}"/>
              </a:ext>
            </a:extLst>
          </p:cNvPr>
          <p:cNvSpPr>
            <a:spLocks noChangeArrowheads="1"/>
          </p:cNvSpPr>
          <p:nvPr/>
        </p:nvSpPr>
        <p:spPr bwMode="auto">
          <a:xfrm>
            <a:off x="2784475" y="6419850"/>
            <a:ext cx="2057400" cy="196850"/>
          </a:xfrm>
          <a:prstGeom prst="rect">
            <a:avLst/>
          </a:prstGeom>
          <a:noFill/>
          <a:ln>
            <a:noFill/>
          </a:ln>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it-IT" sz="1100">
                <a:solidFill>
                  <a:srgbClr val="000000"/>
                </a:solidFill>
              </a:rPr>
              <a:t>Presentation title</a:t>
            </a:r>
          </a:p>
        </p:txBody>
      </p:sp>
      <p:sp>
        <p:nvSpPr>
          <p:cNvPr id="4101" name="Rectangle 6">
            <a:extLst>
              <a:ext uri="{FF2B5EF4-FFF2-40B4-BE49-F238E27FC236}">
                <a16:creationId xmlns:a16="http://schemas.microsoft.com/office/drawing/2014/main" id="{73DFA225-E614-4766-A217-AB716B47D04D}"/>
              </a:ext>
            </a:extLst>
          </p:cNvPr>
          <p:cNvSpPr>
            <a:spLocks noChangeArrowheads="1"/>
          </p:cNvSpPr>
          <p:nvPr/>
        </p:nvSpPr>
        <p:spPr bwMode="auto">
          <a:xfrm>
            <a:off x="457200" y="6419850"/>
            <a:ext cx="663575" cy="196850"/>
          </a:xfrm>
          <a:prstGeom prst="rect">
            <a:avLst/>
          </a:prstGeom>
          <a:noFill/>
          <a:ln>
            <a:noFill/>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it-IT" sz="1100">
                <a:solidFill>
                  <a:srgbClr val="000000"/>
                </a:solidFill>
              </a:rPr>
              <a:t>Page </a:t>
            </a:r>
            <a:fld id="{08E00213-58CF-47D1-BFC5-2F63B0BCB5AF}" type="slidenum">
              <a:rPr lang="en-US" altLang="it-IT" sz="1100" smtClean="0">
                <a:solidFill>
                  <a:srgbClr val="000000"/>
                </a:solidFill>
              </a:rPr>
              <a:pPr eaLnBrk="1" hangingPunct="1">
                <a:defRPr/>
              </a:pPr>
              <a:t>‹N›</a:t>
            </a:fld>
            <a:endParaRPr lang="en-US" altLang="it-IT" sz="1100">
              <a:solidFill>
                <a:srgbClr val="000000"/>
              </a:solidFill>
            </a:endParaRPr>
          </a:p>
        </p:txBody>
      </p:sp>
      <p:sp>
        <p:nvSpPr>
          <p:cNvPr id="4102" name="Line 8">
            <a:extLst>
              <a:ext uri="{FF2B5EF4-FFF2-40B4-BE49-F238E27FC236}">
                <a16:creationId xmlns:a16="http://schemas.microsoft.com/office/drawing/2014/main" id="{95E5A73E-660E-49AF-A2D1-465DB0E94985}"/>
              </a:ext>
            </a:extLst>
          </p:cNvPr>
          <p:cNvSpPr>
            <a:spLocks noChangeShapeType="1"/>
          </p:cNvSpPr>
          <p:nvPr/>
        </p:nvSpPr>
        <p:spPr bwMode="auto">
          <a:xfrm>
            <a:off x="455613" y="6243638"/>
            <a:ext cx="8229600" cy="0"/>
          </a:xfrm>
          <a:prstGeom prst="line">
            <a:avLst/>
          </a:prstGeom>
          <a:noFill/>
          <a:ln w="3175">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3" name="Line 11">
            <a:extLst>
              <a:ext uri="{FF2B5EF4-FFF2-40B4-BE49-F238E27FC236}">
                <a16:creationId xmlns:a16="http://schemas.microsoft.com/office/drawing/2014/main" id="{D8B0A154-6CF3-4E92-BF91-08CA185173F2}"/>
              </a:ext>
            </a:extLst>
          </p:cNvPr>
          <p:cNvSpPr>
            <a:spLocks noChangeShapeType="1"/>
          </p:cNvSpPr>
          <p:nvPr/>
        </p:nvSpPr>
        <p:spPr bwMode="auto">
          <a:xfrm>
            <a:off x="455613" y="762000"/>
            <a:ext cx="8229600" cy="0"/>
          </a:xfrm>
          <a:prstGeom prst="line">
            <a:avLst/>
          </a:prstGeom>
          <a:noFill/>
          <a:ln w="19050">
            <a:solidFill>
              <a:srgbClr val="FFD2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99026" r:id="rId1"/>
    <p:sldLayoutId id="2147499027" r:id="rId2"/>
    <p:sldLayoutId id="2147499028" r:id="rId3"/>
    <p:sldLayoutId id="2147499029" r:id="rId4"/>
    <p:sldLayoutId id="2147499030" r:id="rId5"/>
    <p:sldLayoutId id="2147499031" r:id="rId6"/>
    <p:sldLayoutId id="2147499032" r:id="rId7"/>
    <p:sldLayoutId id="2147499033" r:id="rId8"/>
    <p:sldLayoutId id="2147499034" r:id="rId9"/>
    <p:sldLayoutId id="2147499035" r:id="rId10"/>
    <p:sldLayoutId id="2147499036" r:id="rId11"/>
  </p:sldLayoutIdLst>
  <p:hf hdr="0" dt="0"/>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Calibri" pitchFamily="34" charset="0"/>
        </a:defRPr>
      </a:lvl2pPr>
      <a:lvl3pPr algn="l" rtl="0" eaLnBrk="0" fontAlgn="base" hangingPunct="0">
        <a:lnSpc>
          <a:spcPct val="85000"/>
        </a:lnSpc>
        <a:spcBef>
          <a:spcPct val="0"/>
        </a:spcBef>
        <a:spcAft>
          <a:spcPct val="0"/>
        </a:spcAft>
        <a:defRPr sz="3000" b="1">
          <a:solidFill>
            <a:srgbClr val="646464"/>
          </a:solidFill>
          <a:latin typeface="Calibri" pitchFamily="34" charset="0"/>
        </a:defRPr>
      </a:lvl3pPr>
      <a:lvl4pPr algn="l" rtl="0" eaLnBrk="0" fontAlgn="base" hangingPunct="0">
        <a:lnSpc>
          <a:spcPct val="85000"/>
        </a:lnSpc>
        <a:spcBef>
          <a:spcPct val="0"/>
        </a:spcBef>
        <a:spcAft>
          <a:spcPct val="0"/>
        </a:spcAft>
        <a:defRPr sz="3000" b="1">
          <a:solidFill>
            <a:srgbClr val="646464"/>
          </a:solidFill>
          <a:latin typeface="Calibri" pitchFamily="34" charset="0"/>
        </a:defRPr>
      </a:lvl4pPr>
      <a:lvl5pPr algn="l" rtl="0" eaLnBrk="0" fontAlgn="base" hangingPunct="0">
        <a:lnSpc>
          <a:spcPct val="85000"/>
        </a:lnSpc>
        <a:spcBef>
          <a:spcPct val="0"/>
        </a:spcBef>
        <a:spcAft>
          <a:spcPct val="0"/>
        </a:spcAft>
        <a:defRPr sz="3000" b="1">
          <a:solidFill>
            <a:srgbClr val="646464"/>
          </a:solidFill>
          <a:latin typeface="Calibri" pitchFamily="34"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342900" indent="-342900" algn="l" rtl="0" eaLnBrk="0" fontAlgn="base" hangingPunct="0">
        <a:spcBef>
          <a:spcPct val="20000"/>
        </a:spcBef>
        <a:spcAft>
          <a:spcPct val="0"/>
        </a:spcAft>
        <a:buClr>
          <a:srgbClr val="FFD200"/>
        </a:buClr>
        <a:buSzPct val="75000"/>
        <a:buFont typeface="Arial" panose="020B0604020202020204" pitchFamily="34" charset="0"/>
        <a:buChar char="•"/>
        <a:defRPr sz="2400">
          <a:solidFill>
            <a:srgbClr val="646464"/>
          </a:solidFill>
          <a:latin typeface="+mn-lt"/>
          <a:ea typeface="+mn-ea"/>
          <a:cs typeface="+mn-cs"/>
        </a:defRPr>
      </a:lvl1pPr>
      <a:lvl2pPr marL="801688" indent="-355600" algn="l" rtl="0" eaLnBrk="0" fontAlgn="base" hangingPunct="0">
        <a:spcBef>
          <a:spcPct val="20000"/>
        </a:spcBef>
        <a:spcAft>
          <a:spcPct val="0"/>
        </a:spcAft>
        <a:buClr>
          <a:srgbClr val="FFD200"/>
        </a:buClr>
        <a:buSzPct val="75000"/>
        <a:buFont typeface="Arial" panose="020B0604020202020204" pitchFamily="34" charset="0"/>
        <a:buChar char="►"/>
        <a:defRPr sz="2000">
          <a:solidFill>
            <a:srgbClr val="646464"/>
          </a:solidFill>
          <a:latin typeface="+mn-lt"/>
        </a:defRPr>
      </a:lvl2pPr>
      <a:lvl3pPr marL="1343025" indent="-361950" algn="l" rtl="0" eaLnBrk="0" fontAlgn="base" hangingPunct="0">
        <a:spcBef>
          <a:spcPct val="20000"/>
        </a:spcBef>
        <a:spcAft>
          <a:spcPct val="0"/>
        </a:spcAft>
        <a:buClr>
          <a:srgbClr val="FFD200"/>
        </a:buClr>
        <a:buSzPct val="75000"/>
        <a:buFont typeface="Arial" panose="020B0604020202020204" pitchFamily="34" charset="0"/>
        <a:buChar char="►"/>
        <a:defRPr sz="2400">
          <a:solidFill>
            <a:srgbClr val="646464"/>
          </a:solidFill>
          <a:latin typeface="+mn-lt"/>
        </a:defRPr>
      </a:lvl3pPr>
      <a:lvl4pPr marL="1881188" indent="-358775"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4pPr>
      <a:lvl5pPr marL="2417763" indent="-357188"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5pPr>
      <a:lvl6pPr marL="28749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33321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7893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42465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3567110-1951-4C1C-8919-8D9E811ACA4B}"/>
              </a:ext>
            </a:extLst>
          </p:cNvPr>
          <p:cNvSpPr>
            <a:spLocks noGrp="1" noChangeArrowheads="1"/>
          </p:cNvSpPr>
          <p:nvPr>
            <p:ph type="title"/>
          </p:nvPr>
        </p:nvSpPr>
        <p:spPr bwMode="auto">
          <a:xfrm>
            <a:off x="457200" y="200025"/>
            <a:ext cx="8231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it-IT"/>
              <a:t>Click to edit Master title style</a:t>
            </a:r>
          </a:p>
        </p:txBody>
      </p:sp>
      <p:sp>
        <p:nvSpPr>
          <p:cNvPr id="5123" name="Rectangle 3">
            <a:extLst>
              <a:ext uri="{FF2B5EF4-FFF2-40B4-BE49-F238E27FC236}">
                <a16:creationId xmlns:a16="http://schemas.microsoft.com/office/drawing/2014/main" id="{6AD44E51-B747-4421-A73E-CCC0A44E496B}"/>
              </a:ext>
            </a:extLst>
          </p:cNvPr>
          <p:cNvSpPr>
            <a:spLocks noGrp="1" noChangeArrowheads="1"/>
          </p:cNvSpPr>
          <p:nvPr>
            <p:ph type="body" idx="1"/>
          </p:nvPr>
        </p:nvSpPr>
        <p:spPr bwMode="auto">
          <a:xfrm>
            <a:off x="455613" y="1412875"/>
            <a:ext cx="8231187"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5124" name="Rectangle 5">
            <a:extLst>
              <a:ext uri="{FF2B5EF4-FFF2-40B4-BE49-F238E27FC236}">
                <a16:creationId xmlns:a16="http://schemas.microsoft.com/office/drawing/2014/main" id="{5947E070-A4B1-4995-BBD1-98B61611C5D7}"/>
              </a:ext>
            </a:extLst>
          </p:cNvPr>
          <p:cNvSpPr>
            <a:spLocks noChangeArrowheads="1"/>
          </p:cNvSpPr>
          <p:nvPr/>
        </p:nvSpPr>
        <p:spPr bwMode="auto">
          <a:xfrm>
            <a:off x="2784475" y="6419850"/>
            <a:ext cx="2057400" cy="196850"/>
          </a:xfrm>
          <a:prstGeom prst="rect">
            <a:avLst/>
          </a:prstGeom>
          <a:noFill/>
          <a:ln>
            <a:noFill/>
          </a:ln>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it-IT" sz="1100">
                <a:solidFill>
                  <a:srgbClr val="000000"/>
                </a:solidFill>
              </a:rPr>
              <a:t>Presentation title</a:t>
            </a:r>
          </a:p>
        </p:txBody>
      </p:sp>
      <p:sp>
        <p:nvSpPr>
          <p:cNvPr id="5125" name="Rectangle 6">
            <a:extLst>
              <a:ext uri="{FF2B5EF4-FFF2-40B4-BE49-F238E27FC236}">
                <a16:creationId xmlns:a16="http://schemas.microsoft.com/office/drawing/2014/main" id="{0530530E-0FCA-411B-A80F-859EFFD88AB8}"/>
              </a:ext>
            </a:extLst>
          </p:cNvPr>
          <p:cNvSpPr>
            <a:spLocks noChangeArrowheads="1"/>
          </p:cNvSpPr>
          <p:nvPr/>
        </p:nvSpPr>
        <p:spPr bwMode="auto">
          <a:xfrm>
            <a:off x="457200" y="6419850"/>
            <a:ext cx="663575" cy="196850"/>
          </a:xfrm>
          <a:prstGeom prst="rect">
            <a:avLst/>
          </a:prstGeom>
          <a:noFill/>
          <a:ln>
            <a:noFill/>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it-IT" sz="1100">
                <a:solidFill>
                  <a:srgbClr val="000000"/>
                </a:solidFill>
              </a:rPr>
              <a:t>Page </a:t>
            </a:r>
            <a:fld id="{51CDB73A-F23C-4CDD-921A-5AB81936473E}" type="slidenum">
              <a:rPr lang="en-US" altLang="it-IT" sz="1100" smtClean="0">
                <a:solidFill>
                  <a:srgbClr val="000000"/>
                </a:solidFill>
              </a:rPr>
              <a:pPr eaLnBrk="1" hangingPunct="1">
                <a:defRPr/>
              </a:pPr>
              <a:t>‹N›</a:t>
            </a:fld>
            <a:endParaRPr lang="en-US" altLang="it-IT" sz="1100">
              <a:solidFill>
                <a:srgbClr val="000000"/>
              </a:solidFill>
            </a:endParaRPr>
          </a:p>
        </p:txBody>
      </p:sp>
      <p:sp>
        <p:nvSpPr>
          <p:cNvPr id="5126" name="Line 8">
            <a:extLst>
              <a:ext uri="{FF2B5EF4-FFF2-40B4-BE49-F238E27FC236}">
                <a16:creationId xmlns:a16="http://schemas.microsoft.com/office/drawing/2014/main" id="{2EF57418-DCEB-4D86-A610-A7A8A3063807}"/>
              </a:ext>
            </a:extLst>
          </p:cNvPr>
          <p:cNvSpPr>
            <a:spLocks noChangeShapeType="1"/>
          </p:cNvSpPr>
          <p:nvPr/>
        </p:nvSpPr>
        <p:spPr bwMode="auto">
          <a:xfrm>
            <a:off x="455613" y="6243638"/>
            <a:ext cx="8229600" cy="0"/>
          </a:xfrm>
          <a:prstGeom prst="line">
            <a:avLst/>
          </a:prstGeom>
          <a:noFill/>
          <a:ln w="3175">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7" name="Line 11">
            <a:extLst>
              <a:ext uri="{FF2B5EF4-FFF2-40B4-BE49-F238E27FC236}">
                <a16:creationId xmlns:a16="http://schemas.microsoft.com/office/drawing/2014/main" id="{615DF49C-8B0C-40C7-B4F5-31A304345685}"/>
              </a:ext>
            </a:extLst>
          </p:cNvPr>
          <p:cNvSpPr>
            <a:spLocks noChangeShapeType="1"/>
          </p:cNvSpPr>
          <p:nvPr/>
        </p:nvSpPr>
        <p:spPr bwMode="auto">
          <a:xfrm>
            <a:off x="455613" y="762000"/>
            <a:ext cx="8229600" cy="0"/>
          </a:xfrm>
          <a:prstGeom prst="line">
            <a:avLst/>
          </a:prstGeom>
          <a:noFill/>
          <a:ln w="19050">
            <a:solidFill>
              <a:srgbClr val="FFD2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99037" r:id="rId1"/>
    <p:sldLayoutId id="2147499038" r:id="rId2"/>
    <p:sldLayoutId id="2147499039" r:id="rId3"/>
    <p:sldLayoutId id="2147499040" r:id="rId4"/>
    <p:sldLayoutId id="2147499041" r:id="rId5"/>
    <p:sldLayoutId id="2147499042" r:id="rId6"/>
    <p:sldLayoutId id="2147499043" r:id="rId7"/>
    <p:sldLayoutId id="2147499044" r:id="rId8"/>
    <p:sldLayoutId id="2147499045" r:id="rId9"/>
    <p:sldLayoutId id="2147499046" r:id="rId10"/>
    <p:sldLayoutId id="2147499047" r:id="rId11"/>
  </p:sldLayoutIdLst>
  <p:hf hdr="0" dt="0"/>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Calibri" pitchFamily="34" charset="0"/>
        </a:defRPr>
      </a:lvl2pPr>
      <a:lvl3pPr algn="l" rtl="0" eaLnBrk="0" fontAlgn="base" hangingPunct="0">
        <a:lnSpc>
          <a:spcPct val="85000"/>
        </a:lnSpc>
        <a:spcBef>
          <a:spcPct val="0"/>
        </a:spcBef>
        <a:spcAft>
          <a:spcPct val="0"/>
        </a:spcAft>
        <a:defRPr sz="3000" b="1">
          <a:solidFill>
            <a:srgbClr val="646464"/>
          </a:solidFill>
          <a:latin typeface="Calibri" pitchFamily="34" charset="0"/>
        </a:defRPr>
      </a:lvl3pPr>
      <a:lvl4pPr algn="l" rtl="0" eaLnBrk="0" fontAlgn="base" hangingPunct="0">
        <a:lnSpc>
          <a:spcPct val="85000"/>
        </a:lnSpc>
        <a:spcBef>
          <a:spcPct val="0"/>
        </a:spcBef>
        <a:spcAft>
          <a:spcPct val="0"/>
        </a:spcAft>
        <a:defRPr sz="3000" b="1">
          <a:solidFill>
            <a:srgbClr val="646464"/>
          </a:solidFill>
          <a:latin typeface="Calibri" pitchFamily="34" charset="0"/>
        </a:defRPr>
      </a:lvl4pPr>
      <a:lvl5pPr algn="l" rtl="0" eaLnBrk="0" fontAlgn="base" hangingPunct="0">
        <a:lnSpc>
          <a:spcPct val="85000"/>
        </a:lnSpc>
        <a:spcBef>
          <a:spcPct val="0"/>
        </a:spcBef>
        <a:spcAft>
          <a:spcPct val="0"/>
        </a:spcAft>
        <a:defRPr sz="3000" b="1">
          <a:solidFill>
            <a:srgbClr val="646464"/>
          </a:solidFill>
          <a:latin typeface="Calibri" pitchFamily="34"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11113" indent="-11113" algn="l" rtl="0" eaLnBrk="0" fontAlgn="base" hangingPunct="0">
        <a:spcBef>
          <a:spcPct val="20000"/>
        </a:spcBef>
        <a:spcAft>
          <a:spcPct val="0"/>
        </a:spcAft>
        <a:buClr>
          <a:srgbClr val="FFD200"/>
        </a:buClr>
        <a:buSzPct val="75000"/>
        <a:buFont typeface="Arial" panose="020B0604020202020204" pitchFamily="34" charset="0"/>
        <a:buChar char="•"/>
        <a:defRPr sz="2400">
          <a:solidFill>
            <a:srgbClr val="646464"/>
          </a:solidFill>
          <a:latin typeface="+mn-lt"/>
          <a:ea typeface="+mn-ea"/>
          <a:cs typeface="+mn-cs"/>
        </a:defRPr>
      </a:lvl1pPr>
      <a:lvl2pPr marL="352425" indent="-339725" algn="l" rtl="0" eaLnBrk="0" fontAlgn="base" hangingPunct="0">
        <a:spcBef>
          <a:spcPct val="20000"/>
        </a:spcBef>
        <a:spcAft>
          <a:spcPct val="0"/>
        </a:spcAft>
        <a:buClr>
          <a:srgbClr val="FFD200"/>
        </a:buClr>
        <a:buSzPct val="75000"/>
        <a:buFont typeface="Arial" panose="020B0604020202020204" pitchFamily="34" charset="0"/>
        <a:buChar char="►"/>
        <a:defRPr sz="2400">
          <a:solidFill>
            <a:srgbClr val="646464"/>
          </a:solidFill>
          <a:latin typeface="+mn-lt"/>
        </a:defRPr>
      </a:lvl2pPr>
      <a:lvl3pPr marL="712788" indent="-358775" algn="l" rtl="0" eaLnBrk="0" fontAlgn="base" hangingPunct="0">
        <a:spcBef>
          <a:spcPct val="20000"/>
        </a:spcBef>
        <a:spcAft>
          <a:spcPct val="0"/>
        </a:spcAft>
        <a:buClr>
          <a:srgbClr val="FFD200"/>
        </a:buClr>
        <a:buSzPct val="75000"/>
        <a:buFont typeface="Arial" panose="020B0604020202020204" pitchFamily="34" charset="0"/>
        <a:buChar char="►"/>
        <a:defRPr sz="2000">
          <a:solidFill>
            <a:srgbClr val="646464"/>
          </a:solidFill>
          <a:latin typeface="+mn-lt"/>
        </a:defRPr>
      </a:lvl3pPr>
      <a:lvl4pPr marL="1071563" indent="-357188" algn="l" rtl="0" eaLnBrk="0" fontAlgn="base" hangingPunct="0">
        <a:spcBef>
          <a:spcPct val="20000"/>
        </a:spcBef>
        <a:spcAft>
          <a:spcPct val="0"/>
        </a:spcAft>
        <a:buClr>
          <a:srgbClr val="FFD200"/>
        </a:buClr>
        <a:buSzPct val="75000"/>
        <a:buFont typeface="Arial" panose="020B0604020202020204" pitchFamily="34" charset="0"/>
        <a:buChar char="►"/>
        <a:defRPr sz="2000">
          <a:solidFill>
            <a:srgbClr val="646464"/>
          </a:solidFill>
          <a:latin typeface="+mn-lt"/>
        </a:defRPr>
      </a:lvl4pPr>
      <a:lvl5pPr marL="1431925" indent="-358775" algn="l" rtl="0" eaLnBrk="0" fontAlgn="base" hangingPunct="0">
        <a:spcBef>
          <a:spcPct val="20000"/>
        </a:spcBef>
        <a:spcAft>
          <a:spcPct val="0"/>
        </a:spcAft>
        <a:buClr>
          <a:srgbClr val="FFD200"/>
        </a:buClr>
        <a:buSzPct val="75000"/>
        <a:buFont typeface="Arial" panose="020B0604020202020204" pitchFamily="34" charset="0"/>
        <a:buChar char="►"/>
        <a:defRPr sz="1600">
          <a:solidFill>
            <a:srgbClr val="646464"/>
          </a:solidFill>
          <a:latin typeface="+mn-lt"/>
        </a:defRPr>
      </a:lvl5pPr>
      <a:lvl6pPr marL="18891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3463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28035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2607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6.sv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a:extLst>
              <a:ext uri="{FF2B5EF4-FFF2-40B4-BE49-F238E27FC236}">
                <a16:creationId xmlns:a16="http://schemas.microsoft.com/office/drawing/2014/main" id="{4F6DD71B-79AE-4E6D-A4BD-369E2734C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1" name="Group 10">
            <a:extLst>
              <a:ext uri="{FF2B5EF4-FFF2-40B4-BE49-F238E27FC236}">
                <a16:creationId xmlns:a16="http://schemas.microsoft.com/office/drawing/2014/main" id="{9FD77962-0E1B-49A6-B69F-C5C83EC3DB72}"/>
              </a:ext>
            </a:extLst>
          </p:cNvPr>
          <p:cNvGrpSpPr>
            <a:grpSpLocks/>
          </p:cNvGrpSpPr>
          <p:nvPr/>
        </p:nvGrpSpPr>
        <p:grpSpPr bwMode="auto">
          <a:xfrm>
            <a:off x="264571" y="5105399"/>
            <a:ext cx="4438716" cy="1556268"/>
            <a:chOff x="3930950" y="4680000"/>
            <a:chExt cx="4208150" cy="1409036"/>
          </a:xfrm>
          <a:solidFill>
            <a:schemeClr val="bg1"/>
          </a:solidFill>
        </p:grpSpPr>
        <p:pic>
          <p:nvPicPr>
            <p:cNvPr id="22535" name="Picture 3">
              <a:extLst>
                <a:ext uri="{FF2B5EF4-FFF2-40B4-BE49-F238E27FC236}">
                  <a16:creationId xmlns:a16="http://schemas.microsoft.com/office/drawing/2014/main" id="{1CA1A53D-65A0-40D5-B361-C630A2AE6E43}"/>
                </a:ext>
              </a:extLst>
            </p:cNvPr>
            <p:cNvPicPr>
              <a:picLocks noChangeAspect="1" noChangeArrowheads="1"/>
            </p:cNvPicPr>
            <p:nvPr/>
          </p:nvPicPr>
          <p:blipFill>
            <a:blip r:embed="rId4"/>
            <a:srcRect t="2852" b="-2995"/>
            <a:stretch>
              <a:fillRect/>
            </a:stretch>
          </p:blipFill>
          <p:spPr bwMode="auto">
            <a:xfrm>
              <a:off x="3987150" y="4680000"/>
              <a:ext cx="4095750" cy="1116000"/>
            </a:xfrm>
            <a:prstGeom prst="rect">
              <a:avLst/>
            </a:prstGeom>
            <a:grpFill/>
            <a:ln>
              <a:noFill/>
            </a:ln>
          </p:spPr>
        </p:pic>
        <p:sp>
          <p:nvSpPr>
            <p:cNvPr id="13" name="Rectangle 12">
              <a:extLst>
                <a:ext uri="{FF2B5EF4-FFF2-40B4-BE49-F238E27FC236}">
                  <a16:creationId xmlns:a16="http://schemas.microsoft.com/office/drawing/2014/main" id="{1E9BF11F-47B0-47BA-9FF1-1B6720D038D7}"/>
                </a:ext>
              </a:extLst>
            </p:cNvPr>
            <p:cNvSpPr/>
            <p:nvPr/>
          </p:nvSpPr>
          <p:spPr>
            <a:xfrm>
              <a:off x="3930950" y="5923582"/>
              <a:ext cx="4208150" cy="165454"/>
            </a:xfrm>
            <a:prstGeom prst="rect">
              <a:avLst/>
            </a:prstGeom>
            <a:grpFill/>
          </p:spPr>
          <p:txBody>
            <a:bodyPr wrap="none" lIns="0" tIns="0" rIns="0" bIns="0" anchor="ctr">
              <a:spAutoFit/>
            </a:bodyPr>
            <a:lstStyle/>
            <a:p>
              <a:pPr algn="ctr" eaLnBrk="1" fontAlgn="auto" hangingPunct="1">
                <a:lnSpc>
                  <a:spcPts val="1400"/>
                </a:lnSpc>
                <a:spcBef>
                  <a:spcPts val="0"/>
                </a:spcBef>
                <a:spcAft>
                  <a:spcPts val="0"/>
                </a:spcAft>
                <a:defRPr/>
              </a:pPr>
              <a:r>
                <a:rPr lang="it-IT" sz="1600" kern="0" cap="all" dirty="0">
                  <a:solidFill>
                    <a:srgbClr val="002060"/>
                  </a:solidFill>
                  <a:latin typeface="Times New Roman" panose="02020603050405020304" pitchFamily="18" charset="0"/>
                  <a:ea typeface="Times New Roman"/>
                  <a:cs typeface="Times New Roman" panose="02020603050405020304" pitchFamily="18" charset="0"/>
                </a:rPr>
                <a:t>Direzione Regionale Centrale Acquisti</a:t>
              </a:r>
            </a:p>
          </p:txBody>
        </p:sp>
      </p:grpSp>
      <p:sp>
        <p:nvSpPr>
          <p:cNvPr id="5" name="Rectangle 4">
            <a:extLst>
              <a:ext uri="{FF2B5EF4-FFF2-40B4-BE49-F238E27FC236}">
                <a16:creationId xmlns:a16="http://schemas.microsoft.com/office/drawing/2014/main" id="{F491EFD5-E9D3-4539-8434-2D8BBE3C961E}"/>
              </a:ext>
            </a:extLst>
          </p:cNvPr>
          <p:cNvSpPr/>
          <p:nvPr/>
        </p:nvSpPr>
        <p:spPr bwMode="ltGray">
          <a:xfrm>
            <a:off x="0" y="-19050"/>
            <a:ext cx="9144000" cy="4679950"/>
          </a:xfrm>
          <a:prstGeom prst="rect">
            <a:avLst/>
          </a:prstGeom>
          <a:solidFill>
            <a:schemeClr val="bg1">
              <a:lumMod val="95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dirty="0" err="1">
              <a:solidFill>
                <a:schemeClr val="bg1"/>
              </a:solidFill>
              <a:latin typeface="Georgia" pitchFamily="18" charset="0"/>
            </a:endParaRPr>
          </a:p>
        </p:txBody>
      </p:sp>
      <p:sp>
        <p:nvSpPr>
          <p:cNvPr id="21509" name="Subtitle 2">
            <a:extLst>
              <a:ext uri="{FF2B5EF4-FFF2-40B4-BE49-F238E27FC236}">
                <a16:creationId xmlns:a16="http://schemas.microsoft.com/office/drawing/2014/main" id="{BBE49253-88E6-4CDB-A25B-6ECD648CBC19}"/>
              </a:ext>
            </a:extLst>
          </p:cNvPr>
          <p:cNvSpPr>
            <a:spLocks noGrp="1"/>
          </p:cNvSpPr>
          <p:nvPr>
            <p:ph type="subTitle" idx="1"/>
          </p:nvPr>
        </p:nvSpPr>
        <p:spPr>
          <a:xfrm>
            <a:off x="762000" y="411163"/>
            <a:ext cx="7543800" cy="32003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180000" rIns="72000" bIns="45720" numCol="1" anchor="t" anchorCtr="0" compatLnSpc="1">
            <a:prstTxWarp prst="textNoShape">
              <a:avLst/>
            </a:prstTxWarp>
            <a:spAutoFit/>
          </a:bodyPr>
          <a:lstStyle/>
          <a:p>
            <a:pPr algn="ctr"/>
            <a:r>
              <a:rPr lang="it-IT" altLang="it-IT" sz="2400" b="1" dirty="0">
                <a:latin typeface="Gill Sans MT" panose="020B0502020104020203" pitchFamily="34" charset="0"/>
                <a:cs typeface="Times New Roman" panose="02020603050405020304" pitchFamily="18" charset="0"/>
              </a:rPr>
              <a:t>Direzione Regionale Centrale Acquisti</a:t>
            </a:r>
          </a:p>
          <a:p>
            <a:pPr algn="ctr"/>
            <a:endParaRPr lang="it-IT" altLang="it-IT" sz="2400" b="1" dirty="0">
              <a:latin typeface="Gill Sans MT" panose="020B0502020104020203" pitchFamily="34" charset="0"/>
              <a:cs typeface="Arial" panose="020B0604020202020204" pitchFamily="34" charset="0"/>
            </a:endParaRPr>
          </a:p>
          <a:p>
            <a:pPr algn="ctr">
              <a:lnSpc>
                <a:spcPct val="100000"/>
              </a:lnSpc>
              <a:spcBef>
                <a:spcPts val="550"/>
              </a:spcBef>
              <a:spcAft>
                <a:spcPts val="600"/>
              </a:spcAft>
            </a:pPr>
            <a:r>
              <a:rPr lang="it-IT" sz="2400" i="0" u="none" strike="noStrike" baseline="0" dirty="0">
                <a:latin typeface="Gill Sans MT" panose="020B0502020104020203" pitchFamily="34" charset="0"/>
                <a:cs typeface="Arial" panose="020B0604020202020204" pitchFamily="34" charset="0"/>
              </a:rPr>
              <a:t>«</a:t>
            </a:r>
            <a:r>
              <a:rPr lang="it-IT" sz="2400" i="0" u="none" strike="noStrike" baseline="0" dirty="0">
                <a:latin typeface="Gill Sans MT" panose="020B0502020104020203" pitchFamily="34" charset="0"/>
                <a:cs typeface="Times New Roman" panose="02020603050405020304" pitchFamily="18" charset="0"/>
              </a:rPr>
              <a:t>Gara comunitaria centralizzata a procedura aperta finalizzata all’acquisizione del servizio di </a:t>
            </a:r>
            <a:r>
              <a:rPr lang="it-IT" sz="2400" i="0" u="none" strike="noStrike" baseline="0" dirty="0" err="1">
                <a:latin typeface="Gill Sans MT" panose="020B0502020104020203" pitchFamily="34" charset="0"/>
                <a:cs typeface="Times New Roman" panose="02020603050405020304" pitchFamily="18" charset="0"/>
              </a:rPr>
              <a:t>lavanolo</a:t>
            </a:r>
            <a:r>
              <a:rPr lang="it-IT" sz="2400" i="0" u="none" strike="noStrike" baseline="0" dirty="0">
                <a:latin typeface="Gill Sans MT" panose="020B0502020104020203" pitchFamily="34" charset="0"/>
                <a:cs typeface="Times New Roman" panose="02020603050405020304" pitchFamily="18" charset="0"/>
              </a:rPr>
              <a:t> a basso impatto ambientale occorrente alle Aziende Sanitarie della Regione Lazio – terza edizione </a:t>
            </a:r>
            <a:r>
              <a:rPr lang="it-IT" altLang="it-IT" sz="2400" dirty="0">
                <a:latin typeface="Gill Sans MT" panose="020B0502020104020203" pitchFamily="34" charset="0"/>
                <a:cs typeface="Times New Roman" panose="02020603050405020304" pitchFamily="18" charset="0"/>
              </a:rPr>
              <a:t>»</a:t>
            </a:r>
          </a:p>
          <a:p>
            <a:pPr algn="ctr" eaLnBrk="1" hangingPunct="1">
              <a:lnSpc>
                <a:spcPts val="5000"/>
              </a:lnSpc>
              <a:spcAft>
                <a:spcPct val="0"/>
              </a:spcAft>
            </a:pPr>
            <a:r>
              <a:rPr lang="it-IT" altLang="it-IT" sz="2000" b="1" dirty="0">
                <a:latin typeface="Gill Sans MT" panose="020B0502020104020203" pitchFamily="34" charset="0"/>
                <a:cs typeface="Times New Roman" panose="02020603050405020304" pitchFamily="18" charset="0"/>
              </a:rPr>
              <a:t>Consultazione preliminare di mercato</a:t>
            </a:r>
          </a:p>
        </p:txBody>
      </p:sp>
      <p:sp>
        <p:nvSpPr>
          <p:cNvPr id="21510" name="Subtitle 2">
            <a:extLst>
              <a:ext uri="{FF2B5EF4-FFF2-40B4-BE49-F238E27FC236}">
                <a16:creationId xmlns:a16="http://schemas.microsoft.com/office/drawing/2014/main" id="{E5DED599-59F8-4CD9-A4DD-EC7DB5090410}"/>
              </a:ext>
            </a:extLst>
          </p:cNvPr>
          <p:cNvSpPr txBox="1">
            <a:spLocks/>
          </p:cNvSpPr>
          <p:nvPr/>
        </p:nvSpPr>
        <p:spPr bwMode="black">
          <a:xfrm>
            <a:off x="6912907" y="5689600"/>
            <a:ext cx="18405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273050" indent="-273050">
              <a:defRPr>
                <a:solidFill>
                  <a:schemeClr val="tx1"/>
                </a:solidFill>
                <a:latin typeface="Arial" panose="020B0604020202020204" pitchFamily="34" charset="0"/>
                <a:cs typeface="Arial" panose="020B0604020202020204" pitchFamily="34" charset="0"/>
              </a:defRPr>
            </a:lvl2pPr>
            <a:lvl3pPr marL="457200" indent="-273050">
              <a:defRPr>
                <a:solidFill>
                  <a:schemeClr val="tx1"/>
                </a:solidFill>
                <a:latin typeface="Arial" panose="020B0604020202020204" pitchFamily="34" charset="0"/>
                <a:cs typeface="Arial" panose="020B0604020202020204" pitchFamily="34" charset="0"/>
              </a:defRPr>
            </a:lvl3pPr>
            <a:lvl4pPr marL="914400" indent="-273050">
              <a:defRPr>
                <a:solidFill>
                  <a:schemeClr val="tx1"/>
                </a:solidFill>
                <a:latin typeface="Arial" panose="020B0604020202020204" pitchFamily="34" charset="0"/>
                <a:cs typeface="Arial" panose="020B0604020202020204" pitchFamily="34" charset="0"/>
              </a:defRPr>
            </a:lvl4pPr>
            <a:lvl5pPr marL="1371600" indent="-273050">
              <a:defRPr>
                <a:solidFill>
                  <a:schemeClr val="tx1"/>
                </a:solidFill>
                <a:latin typeface="Arial" panose="020B0604020202020204" pitchFamily="34" charset="0"/>
                <a:cs typeface="Arial" panose="020B0604020202020204" pitchFamily="34" charset="0"/>
              </a:defRPr>
            </a:lvl5pPr>
            <a:lvl6pPr marL="1828800" indent="-273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86000" indent="-273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743200" indent="-273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200400" indent="-2730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buClr>
                <a:schemeClr val="tx1"/>
              </a:buClr>
            </a:pPr>
            <a:r>
              <a:rPr lang="it-IT" altLang="it-IT" sz="1600" i="1" dirty="0">
                <a:solidFill>
                  <a:srgbClr val="00003E"/>
                </a:solidFill>
                <a:latin typeface="Gill Sans MT" panose="020B0502020104020203" pitchFamily="34" charset="0"/>
                <a:cs typeface="Times New Roman" panose="02020603050405020304" pitchFamily="18" charset="0"/>
              </a:rPr>
              <a:t>Roma, 26 maggio 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a:extLst>
              <a:ext uri="{FF2B5EF4-FFF2-40B4-BE49-F238E27FC236}">
                <a16:creationId xmlns:a16="http://schemas.microsoft.com/office/drawing/2014/main" id="{D141452D-6E8D-4AC9-AD63-35895A21181F}"/>
              </a:ext>
            </a:extLst>
          </p:cNvPr>
          <p:cNvSpPr txBox="1">
            <a:spLocks noChangeArrowheads="1"/>
          </p:cNvSpPr>
          <p:nvPr/>
        </p:nvSpPr>
        <p:spPr bwMode="auto">
          <a:xfrm>
            <a:off x="323528" y="404664"/>
            <a:ext cx="8232775" cy="494564"/>
          </a:xfrm>
          <a:prstGeom prst="rect">
            <a:avLst/>
          </a:prstGeom>
          <a:noFill/>
          <a:ln w="9525">
            <a:noFill/>
            <a:miter lim="800000"/>
            <a:headEnd/>
            <a:tailEnd/>
          </a:ln>
        </p:spPr>
        <p:txBody>
          <a:bodyPr lIns="0" tIns="36000" rIns="0" bIns="0"/>
          <a:lstStyle/>
          <a:p>
            <a:pPr eaLnBrk="1" hangingPunct="1">
              <a:defRPr/>
            </a:pPr>
            <a:r>
              <a:rPr lang="it-IT" b="1" dirty="0">
                <a:solidFill>
                  <a:schemeClr val="tx1">
                    <a:lumMod val="95000"/>
                    <a:lumOff val="5000"/>
                  </a:schemeClr>
                </a:solidFill>
                <a:latin typeface="Gill Sans MT" panose="020B0502020104020203" pitchFamily="34" charset="0"/>
                <a:cs typeface="Times New Roman" panose="02020603050405020304" pitchFamily="18" charset="0"/>
              </a:rPr>
              <a:t>Oggetto di gara</a:t>
            </a:r>
            <a:endParaRPr lang="it-IT" b="1" dirty="0">
              <a:solidFill>
                <a:srgbClr val="00003E"/>
              </a:solidFill>
              <a:latin typeface="Gill Sans MT" panose="020B0502020104020203" pitchFamily="34" charset="0"/>
              <a:ea typeface="+mj-ea"/>
              <a:cs typeface="+mj-cs"/>
            </a:endParaRPr>
          </a:p>
        </p:txBody>
      </p:sp>
      <p:sp>
        <p:nvSpPr>
          <p:cNvPr id="11" name="TextBox 10">
            <a:extLst>
              <a:ext uri="{FF2B5EF4-FFF2-40B4-BE49-F238E27FC236}">
                <a16:creationId xmlns:a16="http://schemas.microsoft.com/office/drawing/2014/main" id="{4C499A9C-713A-43C5-9BAF-1CECB5E9DC58}"/>
              </a:ext>
            </a:extLst>
          </p:cNvPr>
          <p:cNvSpPr txBox="1"/>
          <p:nvPr/>
        </p:nvSpPr>
        <p:spPr>
          <a:xfrm>
            <a:off x="251520" y="905110"/>
            <a:ext cx="8543136" cy="4225452"/>
          </a:xfrm>
          <a:prstGeom prst="rect">
            <a:avLst/>
          </a:prstGeom>
          <a:noFill/>
        </p:spPr>
        <p:txBody>
          <a:bodyPr wrap="square">
            <a:spAutoFit/>
          </a:bodyPr>
          <a:lstStyle/>
          <a:p>
            <a:pPr marL="90170" algn="just">
              <a:spcBef>
                <a:spcPts val="0"/>
              </a:spcBef>
              <a:spcAft>
                <a:spcPts val="0"/>
              </a:spcAft>
            </a:pPr>
            <a:r>
              <a:rPr lang="it-IT" sz="1400" dirty="0">
                <a:effectLst/>
                <a:latin typeface="Gill Sans MT" panose="020B0502020104020203" pitchFamily="34" charset="0"/>
                <a:ea typeface="Calibri" panose="020F0502020204030204" pitchFamily="34" charset="0"/>
                <a:cs typeface="Times New Roman" panose="02020603050405020304" pitchFamily="18" charset="0"/>
              </a:rPr>
              <a:t>La gara ha per oggetto la </a:t>
            </a:r>
            <a:r>
              <a:rPr lang="it-IT" sz="1400" b="1" dirty="0">
                <a:effectLst/>
                <a:latin typeface="Gill Sans MT" panose="020B0502020104020203" pitchFamily="34" charset="0"/>
                <a:ea typeface="Calibri" panose="020F0502020204030204" pitchFamily="34" charset="0"/>
                <a:cs typeface="Times New Roman" panose="02020603050405020304" pitchFamily="18" charset="0"/>
              </a:rPr>
              <a:t>fornitura a noleggio</a:t>
            </a:r>
            <a:r>
              <a:rPr lang="it-IT" sz="1400" dirty="0">
                <a:effectLst/>
                <a:latin typeface="Gill Sans MT" panose="020B0502020104020203" pitchFamily="34" charset="0"/>
                <a:ea typeface="Calibri" panose="020F0502020204030204" pitchFamily="34" charset="0"/>
                <a:cs typeface="Times New Roman" panose="02020603050405020304" pitchFamily="18" charset="0"/>
              </a:rPr>
              <a:t> di </a:t>
            </a:r>
            <a:r>
              <a:rPr lang="it-IT" sz="1400" b="1" i="1" dirty="0">
                <a:effectLst/>
                <a:latin typeface="Gill Sans MT" panose="020B0502020104020203" pitchFamily="34" charset="0"/>
                <a:ea typeface="Calibri" panose="020F0502020204030204" pitchFamily="34" charset="0"/>
                <a:cs typeface="Times New Roman" panose="02020603050405020304" pitchFamily="18" charset="0"/>
              </a:rPr>
              <a:t>biancheria piana</a:t>
            </a:r>
            <a:r>
              <a:rPr lang="it-IT" sz="1400" dirty="0">
                <a:effectLst/>
                <a:latin typeface="Gill Sans MT" panose="020B0502020104020203" pitchFamily="34" charset="0"/>
                <a:ea typeface="Calibri" panose="020F0502020204030204" pitchFamily="34" charset="0"/>
                <a:cs typeface="Times New Roman" panose="02020603050405020304" pitchFamily="18" charset="0"/>
              </a:rPr>
              <a:t>, </a:t>
            </a:r>
            <a:r>
              <a:rPr lang="it-IT" sz="1400" b="1" i="1" dirty="0">
                <a:effectLst/>
                <a:latin typeface="Gill Sans MT" panose="020B0502020104020203" pitchFamily="34" charset="0"/>
                <a:ea typeface="Calibri" panose="020F0502020204030204" pitchFamily="34" charset="0"/>
                <a:cs typeface="Times New Roman" panose="02020603050405020304" pitchFamily="18" charset="0"/>
              </a:rPr>
              <a:t>materassi</a:t>
            </a:r>
            <a:r>
              <a:rPr lang="it-IT" sz="1400" dirty="0">
                <a:effectLst/>
                <a:latin typeface="Gill Sans MT" panose="020B0502020104020203" pitchFamily="34" charset="0"/>
                <a:ea typeface="Calibri" panose="020F0502020204030204" pitchFamily="34" charset="0"/>
                <a:cs typeface="Times New Roman" panose="02020603050405020304" pitchFamily="18" charset="0"/>
              </a:rPr>
              <a:t> e </a:t>
            </a:r>
            <a:r>
              <a:rPr lang="it-IT" sz="1400" b="1" i="1" dirty="0">
                <a:effectLst/>
                <a:latin typeface="Gill Sans MT" panose="020B0502020104020203" pitchFamily="34" charset="0"/>
                <a:ea typeface="Calibri" panose="020F0502020204030204" pitchFamily="34" charset="0"/>
                <a:cs typeface="Times New Roman" panose="02020603050405020304" pitchFamily="18" charset="0"/>
              </a:rPr>
              <a:t>guanciali</a:t>
            </a:r>
            <a:r>
              <a:rPr lang="it-IT" sz="1400" dirty="0">
                <a:effectLst/>
                <a:latin typeface="Gill Sans MT" panose="020B0502020104020203" pitchFamily="34" charset="0"/>
                <a:ea typeface="Calibri" panose="020F0502020204030204" pitchFamily="34" charset="0"/>
                <a:cs typeface="Times New Roman" panose="02020603050405020304" pitchFamily="18" charset="0"/>
              </a:rPr>
              <a:t>, </a:t>
            </a:r>
            <a:r>
              <a:rPr lang="it-IT" sz="1400" b="1" i="1" dirty="0">
                <a:effectLst/>
                <a:latin typeface="Gill Sans MT" panose="020B0502020104020203" pitchFamily="34" charset="0"/>
                <a:ea typeface="Calibri" panose="020F0502020204030204" pitchFamily="34" charset="0"/>
                <a:cs typeface="Times New Roman" panose="02020603050405020304" pitchFamily="18" charset="0"/>
              </a:rPr>
              <a:t>biancheria confezionata</a:t>
            </a:r>
            <a:r>
              <a:rPr lang="it-IT" sz="1400" dirty="0">
                <a:effectLst/>
                <a:latin typeface="Gill Sans MT" panose="020B0502020104020203" pitchFamily="34" charset="0"/>
                <a:ea typeface="Calibri" panose="020F0502020204030204" pitchFamily="34" charset="0"/>
                <a:cs typeface="Times New Roman" panose="02020603050405020304" pitchFamily="18" charset="0"/>
              </a:rPr>
              <a:t> e tessuti tecnici riutilizzabili (</a:t>
            </a:r>
            <a:r>
              <a:rPr lang="it-IT" sz="1400" b="1" i="1" dirty="0">
                <a:effectLst/>
                <a:latin typeface="Gill Sans MT" panose="020B0502020104020203" pitchFamily="34" charset="0"/>
                <a:ea typeface="Calibri" panose="020F0502020204030204" pitchFamily="34" charset="0"/>
                <a:cs typeface="Times New Roman" panose="02020603050405020304" pitchFamily="18" charset="0"/>
              </a:rPr>
              <a:t>TTR</a:t>
            </a:r>
            <a:r>
              <a:rPr lang="it-IT" sz="1400" dirty="0">
                <a:effectLst/>
                <a:latin typeface="Gill Sans MT" panose="020B0502020104020203" pitchFamily="34" charset="0"/>
                <a:ea typeface="Calibri" panose="020F0502020204030204" pitchFamily="34" charset="0"/>
                <a:cs typeface="Times New Roman" panose="02020603050405020304" pitchFamily="18" charset="0"/>
              </a:rPr>
              <a:t>) per le sale operatorie nonché il </a:t>
            </a:r>
            <a:r>
              <a:rPr lang="it-IT" sz="1400" b="1" dirty="0">
                <a:effectLst/>
                <a:latin typeface="Gill Sans MT" panose="020B0502020104020203" pitchFamily="34" charset="0"/>
                <a:ea typeface="Calibri" panose="020F0502020204030204" pitchFamily="34" charset="0"/>
                <a:cs typeface="Times New Roman" panose="02020603050405020304" pitchFamily="18" charset="0"/>
              </a:rPr>
              <a:t>servizio </a:t>
            </a:r>
            <a:r>
              <a:rPr lang="it-IT" sz="1400" dirty="0">
                <a:effectLst/>
                <a:latin typeface="Gill Sans MT" panose="020B0502020104020203" pitchFamily="34" charset="0"/>
                <a:ea typeface="Calibri" panose="020F0502020204030204" pitchFamily="34" charset="0"/>
                <a:cs typeface="Times New Roman" panose="02020603050405020304" pitchFamily="18" charset="0"/>
              </a:rPr>
              <a:t>gestione dei capi</a:t>
            </a:r>
            <a:r>
              <a:rPr lang="it-IT" sz="1400" dirty="0">
                <a:latin typeface="Gill Sans MT" panose="020B0502020104020203" pitchFamily="34" charset="0"/>
                <a:ea typeface="Calibri" panose="020F0502020204030204" pitchFamily="34" charset="0"/>
                <a:cs typeface="Times New Roman" panose="02020603050405020304" pitchFamily="18" charset="0"/>
              </a:rPr>
              <a:t> per le esigenze delle aziende sanitarie e ospedaliere della Regione Lazio, escluso ARES 118 (per il quale è programmata una gara a parte)</a:t>
            </a:r>
            <a:r>
              <a:rPr lang="it-IT" sz="1400" dirty="0">
                <a:effectLst/>
                <a:latin typeface="Gill Sans MT" panose="020B0502020104020203" pitchFamily="34" charset="0"/>
                <a:ea typeface="Calibri" panose="020F0502020204030204" pitchFamily="34" charset="0"/>
                <a:cs typeface="Times New Roman" panose="02020603050405020304" pitchFamily="18" charset="0"/>
              </a:rPr>
              <a:t>.  </a:t>
            </a:r>
            <a:r>
              <a:rPr lang="it-IT" sz="1400" dirty="0">
                <a:latin typeface="Gill Sans MT" panose="020B0502020104020203" pitchFamily="34" charset="0"/>
                <a:ea typeface="Calibri" panose="020F0502020204030204" pitchFamily="34" charset="0"/>
                <a:cs typeface="Times New Roman" panose="02020603050405020304" pitchFamily="18" charset="0"/>
              </a:rPr>
              <a:t>Le seguenti attività dovranno essere svolte presso i presidi ospedalieri e territoriali di ciascuna Azienda Sanitaria partecipante alla gara.</a:t>
            </a:r>
            <a:r>
              <a:rPr lang="it-IT" sz="1400" dirty="0">
                <a:effectLst/>
                <a:latin typeface="Gill Sans MT" panose="020B0502020104020203" pitchFamily="34" charset="0"/>
                <a:ea typeface="Calibri" panose="020F0502020204030204" pitchFamily="34" charset="0"/>
                <a:cs typeface="Times New Roman" panose="02020603050405020304" pitchFamily="18" charset="0"/>
              </a:rPr>
              <a:t> </a:t>
            </a:r>
            <a:endParaRPr lang="it-IT" sz="1400" dirty="0">
              <a:latin typeface="Gill Sans MT" panose="020B0502020104020203" pitchFamily="34" charset="0"/>
              <a:ea typeface="Calibri" panose="020F0502020204030204" pitchFamily="34" charset="0"/>
              <a:cs typeface="Times New Roman" panose="02020603050405020304" pitchFamily="18" charset="0"/>
            </a:endParaRPr>
          </a:p>
          <a:p>
            <a:pPr marL="375920" indent="-285750" algn="just">
              <a:spcBef>
                <a:spcPts val="300"/>
              </a:spcBef>
              <a:spcAft>
                <a:spcPts val="300"/>
              </a:spcAft>
              <a:buFont typeface="Wingdings" panose="05000000000000000000" pitchFamily="2" charset="2"/>
              <a:buChar char="Ø"/>
            </a:pPr>
            <a:r>
              <a:rPr lang="it-IT" sz="1400" dirty="0">
                <a:latin typeface="Gill Sans MT" panose="020B0502020104020203" pitchFamily="34" charset="0"/>
                <a:ea typeface="Calibri" panose="020F0502020204030204" pitchFamily="34" charset="0"/>
                <a:cs typeface="Times New Roman" panose="02020603050405020304" pitchFamily="18" charset="0"/>
              </a:rPr>
              <a:t>Definizione e gestione delle dotazioni e delle scorte per tutti gli articoli e i capi oggetto di gara;</a:t>
            </a:r>
          </a:p>
          <a:p>
            <a:pPr marL="375920" indent="-285750" algn="just">
              <a:spcBef>
                <a:spcPts val="300"/>
              </a:spcBef>
              <a:spcAft>
                <a:spcPts val="300"/>
              </a:spcAft>
              <a:buFont typeface="Wingdings" panose="05000000000000000000" pitchFamily="2" charset="2"/>
              <a:buChar char="Ø"/>
            </a:pPr>
            <a:r>
              <a:rPr lang="it-IT" sz="1400" dirty="0">
                <a:latin typeface="Gill Sans MT" panose="020B0502020104020203" pitchFamily="34" charset="0"/>
                <a:ea typeface="Calibri" panose="020F0502020204030204" pitchFamily="34" charset="0"/>
                <a:cs typeface="Times New Roman" panose="02020603050405020304" pitchFamily="18" charset="0"/>
              </a:rPr>
              <a:t>Consegna, ritiro e movimentazione interna ed esterna della biancheria piana, confezionata, </a:t>
            </a:r>
            <a:r>
              <a:rPr lang="it-IT" sz="1400" dirty="0" err="1">
                <a:latin typeface="Gill Sans MT" panose="020B0502020104020203" pitchFamily="34" charset="0"/>
                <a:ea typeface="Calibri" panose="020F0502020204030204" pitchFamily="34" charset="0"/>
                <a:cs typeface="Times New Roman" panose="02020603050405020304" pitchFamily="18" charset="0"/>
              </a:rPr>
              <a:t>materasseria</a:t>
            </a:r>
            <a:r>
              <a:rPr lang="it-IT" sz="1400" dirty="0">
                <a:latin typeface="Gill Sans MT" panose="020B0502020104020203" pitchFamily="34" charset="0"/>
                <a:ea typeface="Calibri" panose="020F0502020204030204" pitchFamily="34" charset="0"/>
                <a:cs typeface="Times New Roman" panose="02020603050405020304" pitchFamily="18" charset="0"/>
              </a:rPr>
              <a:t> e TTR; </a:t>
            </a:r>
          </a:p>
          <a:p>
            <a:pPr marL="375920" indent="-285750" algn="just">
              <a:spcBef>
                <a:spcPts val="300"/>
              </a:spcBef>
              <a:spcAft>
                <a:spcPts val="300"/>
              </a:spcAft>
              <a:buFont typeface="Wingdings" panose="05000000000000000000" pitchFamily="2" charset="2"/>
              <a:buChar char="Ø"/>
            </a:pPr>
            <a:r>
              <a:rPr lang="it-IT" sz="1400" dirty="0">
                <a:latin typeface="Gill Sans MT" panose="020B0502020104020203" pitchFamily="34" charset="0"/>
                <a:ea typeface="Calibri" panose="020F0502020204030204" pitchFamily="34" charset="0"/>
                <a:cs typeface="Times New Roman" panose="02020603050405020304" pitchFamily="18" charset="0"/>
              </a:rPr>
              <a:t>Distribuzione della biancheria confezionata tramite </a:t>
            </a:r>
            <a:r>
              <a:rPr lang="it-IT" sz="1400" b="1" i="1" dirty="0">
                <a:latin typeface="Gill Sans MT" panose="020B0502020104020203" pitchFamily="34" charset="0"/>
                <a:ea typeface="Calibri" panose="020F0502020204030204" pitchFamily="34" charset="0"/>
                <a:cs typeface="Times New Roman" panose="02020603050405020304" pitchFamily="18" charset="0"/>
              </a:rPr>
              <a:t>guardaroba</a:t>
            </a:r>
            <a:r>
              <a:rPr lang="it-IT" sz="1400" dirty="0">
                <a:latin typeface="Gill Sans MT" panose="020B0502020104020203" pitchFamily="34" charset="0"/>
                <a:ea typeface="Calibri" panose="020F0502020204030204" pitchFamily="34" charset="0"/>
                <a:cs typeface="Times New Roman" panose="02020603050405020304" pitchFamily="18" charset="0"/>
              </a:rPr>
              <a:t> - di cui si richiede altresì la gestione - e/o tramite </a:t>
            </a:r>
            <a:r>
              <a:rPr lang="it-IT" sz="1400" b="1" i="1" dirty="0">
                <a:latin typeface="Gill Sans MT" panose="020B0502020104020203" pitchFamily="34" charset="0"/>
                <a:ea typeface="Calibri" panose="020F0502020204030204" pitchFamily="34" charset="0"/>
                <a:cs typeface="Times New Roman" panose="02020603050405020304" pitchFamily="18" charset="0"/>
              </a:rPr>
              <a:t>distributori automatizzati</a:t>
            </a:r>
            <a:r>
              <a:rPr lang="it-IT" sz="1400" dirty="0">
                <a:latin typeface="Gill Sans MT" panose="020B0502020104020203" pitchFamily="34" charset="0"/>
                <a:ea typeface="Calibri" panose="020F0502020204030204" pitchFamily="34" charset="0"/>
                <a:cs typeface="Times New Roman" panose="02020603050405020304" pitchFamily="18" charset="0"/>
              </a:rPr>
              <a:t>, qualora già presenti presso i presidi ospedalieri;</a:t>
            </a:r>
            <a:endParaRPr lang="it-IT" sz="1400" b="1" dirty="0">
              <a:latin typeface="Gill Sans MT" panose="020B0502020104020203" pitchFamily="34" charset="0"/>
              <a:ea typeface="Calibri" panose="020F0502020204030204" pitchFamily="34" charset="0"/>
              <a:cs typeface="Times New Roman" panose="02020603050405020304" pitchFamily="18" charset="0"/>
            </a:endParaRPr>
          </a:p>
          <a:p>
            <a:pPr marL="375920" indent="-285750" algn="just">
              <a:spcBef>
                <a:spcPts val="300"/>
              </a:spcBef>
              <a:spcAft>
                <a:spcPts val="300"/>
              </a:spcAft>
              <a:buFont typeface="Wingdings" panose="05000000000000000000" pitchFamily="2" charset="2"/>
              <a:buChar char="Ø"/>
            </a:pPr>
            <a:r>
              <a:rPr lang="it-IT" sz="1400" b="1" dirty="0">
                <a:latin typeface="Gill Sans MT" panose="020B0502020104020203" pitchFamily="34" charset="0"/>
                <a:ea typeface="Calibri" panose="020F0502020204030204" pitchFamily="34" charset="0"/>
                <a:cs typeface="Times New Roman" panose="02020603050405020304" pitchFamily="18" charset="0"/>
              </a:rPr>
              <a:t>Ricondizionamento</a:t>
            </a:r>
            <a:r>
              <a:rPr lang="it-IT" sz="1400" dirty="0">
                <a:latin typeface="Gill Sans MT" panose="020B0502020104020203" pitchFamily="34" charset="0"/>
                <a:ea typeface="Calibri" panose="020F0502020204030204" pitchFamily="34" charset="0"/>
                <a:cs typeface="Times New Roman" panose="02020603050405020304" pitchFamily="18" charset="0"/>
              </a:rPr>
              <a:t> degli articoli oggetto di gara;</a:t>
            </a:r>
          </a:p>
          <a:p>
            <a:pPr marL="375920" indent="-285750" algn="just">
              <a:spcBef>
                <a:spcPts val="300"/>
              </a:spcBef>
              <a:spcAft>
                <a:spcPts val="300"/>
              </a:spcAft>
              <a:buFont typeface="Wingdings" panose="05000000000000000000" pitchFamily="2" charset="2"/>
              <a:buChar char="Ø"/>
            </a:pPr>
            <a:r>
              <a:rPr lang="it-IT" sz="1400" dirty="0">
                <a:latin typeface="Gill Sans MT" panose="020B0502020104020203" pitchFamily="34" charset="0"/>
                <a:ea typeface="Calibri" panose="020F0502020204030204" pitchFamily="34" charset="0"/>
                <a:cs typeface="Times New Roman" panose="02020603050405020304" pitchFamily="18" charset="0"/>
              </a:rPr>
              <a:t>Fornitura dell’</a:t>
            </a:r>
            <a:r>
              <a:rPr lang="it-IT" sz="1400" b="1" dirty="0">
                <a:latin typeface="Gill Sans MT" panose="020B0502020104020203" pitchFamily="34" charset="0"/>
                <a:ea typeface="Calibri" panose="020F0502020204030204" pitchFamily="34" charset="0"/>
                <a:cs typeface="Times New Roman" panose="02020603050405020304" pitchFamily="18" charset="0"/>
              </a:rPr>
              <a:t>attrezzatura necessaria </a:t>
            </a:r>
            <a:r>
              <a:rPr lang="it-IT" sz="1400" dirty="0">
                <a:latin typeface="Gill Sans MT" panose="020B0502020104020203" pitchFamily="34" charset="0"/>
                <a:ea typeface="Calibri" panose="020F0502020204030204" pitchFamily="34" charset="0"/>
                <a:cs typeface="Times New Roman" panose="02020603050405020304" pitchFamily="18" charset="0"/>
              </a:rPr>
              <a:t>per l’espletamento del servizio (es. armadi, carrelli per trasporto biancheria, sacchi raccogli sporco);</a:t>
            </a:r>
          </a:p>
          <a:p>
            <a:pPr marL="375920" indent="-285750" algn="just">
              <a:spcBef>
                <a:spcPts val="300"/>
              </a:spcBef>
              <a:spcAft>
                <a:spcPts val="300"/>
              </a:spcAft>
              <a:buFont typeface="Wingdings" panose="05000000000000000000" pitchFamily="2" charset="2"/>
              <a:buChar char="Ø"/>
            </a:pPr>
            <a:r>
              <a:rPr lang="it-IT" sz="1400" dirty="0">
                <a:latin typeface="Gill Sans MT" panose="020B0502020104020203" pitchFamily="34" charset="0"/>
                <a:ea typeface="Calibri" panose="020F0502020204030204" pitchFamily="34" charset="0"/>
                <a:cs typeface="Times New Roman" panose="02020603050405020304" pitchFamily="18" charset="0"/>
              </a:rPr>
              <a:t>Erogazione dei </a:t>
            </a:r>
            <a:r>
              <a:rPr lang="it-IT" sz="1400" b="1" dirty="0">
                <a:latin typeface="Gill Sans MT" panose="020B0502020104020203" pitchFamily="34" charset="0"/>
                <a:ea typeface="Calibri" panose="020F0502020204030204" pitchFamily="34" charset="0"/>
                <a:cs typeface="Times New Roman" panose="02020603050405020304" pitchFamily="18" charset="0"/>
              </a:rPr>
              <a:t>servizi aggiuntivi </a:t>
            </a:r>
            <a:r>
              <a:rPr lang="it-IT" sz="1400" dirty="0">
                <a:latin typeface="Gill Sans MT" panose="020B0502020104020203" pitchFamily="34" charset="0"/>
                <a:ea typeface="Calibri" panose="020F0502020204030204" pitchFamily="34" charset="0"/>
                <a:cs typeface="Times New Roman" panose="02020603050405020304" pitchFamily="18" charset="0"/>
              </a:rPr>
              <a:t>eventualmente inseriti in gara e richiesti dalle ASL</a:t>
            </a:r>
          </a:p>
          <a:p>
            <a:pPr marL="375920" indent="-285750" algn="just">
              <a:spcBef>
                <a:spcPts val="400"/>
              </a:spcBef>
              <a:spcAft>
                <a:spcPts val="400"/>
              </a:spcAft>
              <a:buFont typeface="Wingdings" panose="05000000000000000000" pitchFamily="2" charset="2"/>
              <a:buChar char="Ø"/>
            </a:pPr>
            <a:endParaRPr lang="it-IT" sz="1400" dirty="0">
              <a:latin typeface="Times New Roman" panose="02020603050405020304" pitchFamily="18" charset="0"/>
              <a:ea typeface="Calibri" panose="020F0502020204030204" pitchFamily="34" charset="0"/>
              <a:cs typeface="Times New Roman" panose="02020603050405020304" pitchFamily="18" charset="0"/>
            </a:endParaRPr>
          </a:p>
          <a:p>
            <a:pPr marL="90170" algn="just">
              <a:lnSpc>
                <a:spcPct val="115000"/>
              </a:lnSpc>
              <a:spcAft>
                <a:spcPts val="600"/>
              </a:spcAft>
            </a:pP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75920" indent="-285750" algn="just">
              <a:lnSpc>
                <a:spcPct val="115000"/>
              </a:lnSpc>
              <a:spcAft>
                <a:spcPts val="600"/>
              </a:spcAft>
              <a:buFont typeface="Wingdings" panose="05000000000000000000" pitchFamily="2" charset="2"/>
              <a:buChar char="Ø"/>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BC33907B-30EB-4E49-B0A7-AECC4C1C4532}"/>
              </a:ext>
            </a:extLst>
          </p:cNvPr>
          <p:cNvSpPr/>
          <p:nvPr/>
        </p:nvSpPr>
        <p:spPr>
          <a:xfrm>
            <a:off x="1829323" y="4465246"/>
            <a:ext cx="1084725" cy="519633"/>
          </a:xfrm>
          <a:prstGeom prst="round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solidFill>
                  <a:schemeClr val="tx1"/>
                </a:solidFill>
                <a:latin typeface="Gill Sans MT" panose="020B0502020104020203" pitchFamily="34" charset="0"/>
                <a:cs typeface="Times New Roman" panose="02020603050405020304" pitchFamily="18" charset="0"/>
              </a:rPr>
              <a:t>Biancheria piana</a:t>
            </a:r>
            <a:endParaRPr lang="en-US" sz="1100" b="1" dirty="0">
              <a:solidFill>
                <a:schemeClr val="tx1"/>
              </a:solidFill>
              <a:latin typeface="Gill Sans MT" panose="020B0502020104020203"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D1A1B193-9B10-402E-B257-B2AD0DDE43E5}"/>
              </a:ext>
            </a:extLst>
          </p:cNvPr>
          <p:cNvSpPr/>
          <p:nvPr/>
        </p:nvSpPr>
        <p:spPr>
          <a:xfrm>
            <a:off x="1831091" y="5038534"/>
            <a:ext cx="1084725" cy="464868"/>
          </a:xfrm>
          <a:prstGeom prst="round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solidFill>
                  <a:schemeClr val="tx1"/>
                </a:solidFill>
                <a:latin typeface="Gill Sans MT" panose="020B0502020104020203" pitchFamily="34" charset="0"/>
                <a:cs typeface="Times New Roman" panose="02020603050405020304" pitchFamily="18" charset="0"/>
              </a:rPr>
              <a:t>Materasseria</a:t>
            </a:r>
            <a:endParaRPr lang="en-US" sz="1100" b="1" dirty="0">
              <a:solidFill>
                <a:schemeClr val="tx1"/>
              </a:solidFill>
              <a:latin typeface="Gill Sans MT" panose="020B0502020104020203"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46BB5FFD-519A-40C4-BA3E-7BC28BE9398A}"/>
              </a:ext>
            </a:extLst>
          </p:cNvPr>
          <p:cNvSpPr/>
          <p:nvPr/>
        </p:nvSpPr>
        <p:spPr>
          <a:xfrm>
            <a:off x="1829323" y="5557031"/>
            <a:ext cx="1084725" cy="523221"/>
          </a:xfrm>
          <a:prstGeom prst="round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solidFill>
                  <a:schemeClr val="tx1"/>
                </a:solidFill>
                <a:latin typeface="Gill Sans MT" panose="020B0502020104020203" pitchFamily="34" charset="0"/>
                <a:cs typeface="Times New Roman" panose="02020603050405020304" pitchFamily="18" charset="0"/>
              </a:rPr>
              <a:t>Biancheria</a:t>
            </a:r>
            <a:r>
              <a:rPr lang="en-US" sz="1100" b="1" dirty="0">
                <a:solidFill>
                  <a:schemeClr val="tx1"/>
                </a:solidFill>
                <a:latin typeface="Gill Sans MT" panose="020B0502020104020203" pitchFamily="34" charset="0"/>
                <a:cs typeface="Times New Roman" panose="02020603050405020304" pitchFamily="18" charset="0"/>
              </a:rPr>
              <a:t> </a:t>
            </a:r>
            <a:r>
              <a:rPr lang="en-US" sz="1100" b="1" dirty="0" err="1">
                <a:solidFill>
                  <a:schemeClr val="tx1"/>
                </a:solidFill>
                <a:latin typeface="Gill Sans MT" panose="020B0502020104020203" pitchFamily="34" charset="0"/>
                <a:cs typeface="Times New Roman" panose="02020603050405020304" pitchFamily="18" charset="0"/>
              </a:rPr>
              <a:t>confezionata</a:t>
            </a:r>
            <a:endParaRPr lang="en-US" sz="1100" b="1" dirty="0">
              <a:solidFill>
                <a:schemeClr val="tx1"/>
              </a:solidFill>
              <a:latin typeface="Gill Sans MT" panose="020B0502020104020203"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79686093-196A-4C86-9D1D-AAC39A521EAF}"/>
              </a:ext>
            </a:extLst>
          </p:cNvPr>
          <p:cNvSpPr/>
          <p:nvPr/>
        </p:nvSpPr>
        <p:spPr>
          <a:xfrm>
            <a:off x="5251277" y="4604024"/>
            <a:ext cx="2774208" cy="586737"/>
          </a:xfrm>
          <a:prstGeom prst="round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chemeClr val="tx1"/>
                </a:solidFill>
                <a:latin typeface="Gill Sans MT" panose="020B0502020104020203" pitchFamily="34" charset="0"/>
                <a:cs typeface="Times New Roman" panose="02020603050405020304" pitchFamily="18" charset="0"/>
              </a:rPr>
              <a:t>Consegna, ritiro e movimentazione dei capi</a:t>
            </a:r>
            <a:endParaRPr lang="en-US" sz="1400" b="1" dirty="0">
              <a:solidFill>
                <a:schemeClr val="tx1"/>
              </a:solidFill>
              <a:latin typeface="Gill Sans MT" panose="020B0502020104020203" pitchFamily="34"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5F11E5E7-8EF0-425A-AE2F-2302FB5F3ACC}"/>
              </a:ext>
            </a:extLst>
          </p:cNvPr>
          <p:cNvSpPr/>
          <p:nvPr/>
        </p:nvSpPr>
        <p:spPr>
          <a:xfrm>
            <a:off x="5236190" y="5257524"/>
            <a:ext cx="2789295" cy="773958"/>
          </a:xfrm>
          <a:prstGeom prst="round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chemeClr val="tx1"/>
                </a:solidFill>
                <a:latin typeface="Gill Sans MT" panose="020B0502020104020203" pitchFamily="34" charset="0"/>
                <a:cs typeface="Times New Roman" panose="02020603050405020304" pitchFamily="18" charset="0"/>
              </a:rPr>
              <a:t>Definizione dotazioni e scorte, stoccaggio, gestione guardaroba, organizzazione distribuzione per le divise</a:t>
            </a:r>
            <a:endParaRPr lang="en-US" sz="1000" dirty="0">
              <a:solidFill>
                <a:srgbClr val="FF0000"/>
              </a:solidFill>
              <a:latin typeface="Gill Sans MT" panose="020B0502020104020203" pitchFamily="34" charset="0"/>
            </a:endParaRPr>
          </a:p>
        </p:txBody>
      </p:sp>
      <p:sp>
        <p:nvSpPr>
          <p:cNvPr id="23" name="Rectangle: Rounded Corners 33">
            <a:extLst>
              <a:ext uri="{FF2B5EF4-FFF2-40B4-BE49-F238E27FC236}">
                <a16:creationId xmlns:a16="http://schemas.microsoft.com/office/drawing/2014/main" id="{778F96F3-0B3D-4A9E-BE60-E06B628D9B74}"/>
              </a:ext>
            </a:extLst>
          </p:cNvPr>
          <p:cNvSpPr/>
          <p:nvPr/>
        </p:nvSpPr>
        <p:spPr>
          <a:xfrm>
            <a:off x="5266319" y="6102801"/>
            <a:ext cx="2759166" cy="566559"/>
          </a:xfrm>
          <a:prstGeom prst="round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chemeClr val="tx1"/>
                </a:solidFill>
                <a:latin typeface="Gill Sans MT" panose="020B0502020104020203" pitchFamily="34" charset="0"/>
                <a:cs typeface="Times New Roman" panose="02020603050405020304" pitchFamily="18" charset="0"/>
              </a:rPr>
              <a:t>Ricondizionamento capi (sanificazione, disinfezione, sterilizzazione e confezionamento </a:t>
            </a:r>
            <a:endParaRPr lang="en-US" sz="1400" b="1" dirty="0">
              <a:solidFill>
                <a:schemeClr val="tx1"/>
              </a:solidFill>
              <a:latin typeface="Gill Sans MT" panose="020B0502020104020203" pitchFamily="34" charset="0"/>
              <a:cs typeface="Times New Roman" panose="02020603050405020304" pitchFamily="18" charset="0"/>
            </a:endParaRPr>
          </a:p>
        </p:txBody>
      </p:sp>
      <p:sp>
        <p:nvSpPr>
          <p:cNvPr id="29" name="Rectangle: Rounded Corners 28">
            <a:extLst>
              <a:ext uri="{FF2B5EF4-FFF2-40B4-BE49-F238E27FC236}">
                <a16:creationId xmlns:a16="http://schemas.microsoft.com/office/drawing/2014/main" id="{6ED31E35-88FA-469B-BC21-A202C001DC67}"/>
              </a:ext>
            </a:extLst>
          </p:cNvPr>
          <p:cNvSpPr/>
          <p:nvPr/>
        </p:nvSpPr>
        <p:spPr>
          <a:xfrm>
            <a:off x="1829323" y="6146139"/>
            <a:ext cx="1084725" cy="523221"/>
          </a:xfrm>
          <a:prstGeom prst="roundRect">
            <a:avLst/>
          </a:prstGeom>
          <a:solidFill>
            <a:srgbClr val="E9EDF4"/>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solidFill>
                  <a:schemeClr val="tx1"/>
                </a:solidFill>
                <a:latin typeface="Gill Sans MT" panose="020B0502020104020203" pitchFamily="34" charset="0"/>
                <a:cs typeface="Times New Roman" panose="02020603050405020304" pitchFamily="18" charset="0"/>
              </a:rPr>
              <a:t>TTR*</a:t>
            </a:r>
            <a:endParaRPr lang="en-US" sz="1100" b="1" dirty="0">
              <a:solidFill>
                <a:schemeClr val="tx1"/>
              </a:solidFill>
              <a:latin typeface="Gill Sans MT" panose="020B0502020104020203"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8369E287-7235-4D12-8D8E-0FB8C1EEF532}"/>
              </a:ext>
            </a:extLst>
          </p:cNvPr>
          <p:cNvCxnSpPr>
            <a:cxnSpLocks/>
          </p:cNvCxnSpPr>
          <p:nvPr/>
        </p:nvCxnSpPr>
        <p:spPr>
          <a:xfrm>
            <a:off x="478849" y="4354366"/>
            <a:ext cx="83416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Left Brace 7">
            <a:extLst>
              <a:ext uri="{FF2B5EF4-FFF2-40B4-BE49-F238E27FC236}">
                <a16:creationId xmlns:a16="http://schemas.microsoft.com/office/drawing/2014/main" id="{72B0CABF-5ACB-434D-88D6-44232267FC1A}"/>
              </a:ext>
            </a:extLst>
          </p:cNvPr>
          <p:cNvSpPr/>
          <p:nvPr/>
        </p:nvSpPr>
        <p:spPr>
          <a:xfrm>
            <a:off x="1541291" y="4753279"/>
            <a:ext cx="262216" cy="1728188"/>
          </a:xfrm>
          <a:prstGeom prst="leftBrac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e 33">
            <a:extLst>
              <a:ext uri="{FF2B5EF4-FFF2-40B4-BE49-F238E27FC236}">
                <a16:creationId xmlns:a16="http://schemas.microsoft.com/office/drawing/2014/main" id="{4A299600-D9C4-4325-9887-FBB1AE2DA311}"/>
              </a:ext>
            </a:extLst>
          </p:cNvPr>
          <p:cNvSpPr/>
          <p:nvPr/>
        </p:nvSpPr>
        <p:spPr>
          <a:xfrm>
            <a:off x="4932040" y="4883674"/>
            <a:ext cx="335370" cy="1584176"/>
          </a:xfrm>
          <a:prstGeom prst="leftBrac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2902680D-9759-4BB8-A54D-BD4F812FBB92}"/>
              </a:ext>
            </a:extLst>
          </p:cNvPr>
          <p:cNvSpPr txBox="1"/>
          <p:nvPr/>
        </p:nvSpPr>
        <p:spPr>
          <a:xfrm>
            <a:off x="492439" y="5329342"/>
            <a:ext cx="1083019" cy="523220"/>
          </a:xfrm>
          <a:prstGeom prst="rect">
            <a:avLst/>
          </a:prstGeom>
          <a:noFill/>
        </p:spPr>
        <p:txBody>
          <a:bodyPr wrap="square" rtlCol="0">
            <a:spAutoFit/>
          </a:bodyPr>
          <a:lstStyle/>
          <a:p>
            <a:pPr algn="ctr"/>
            <a:r>
              <a:rPr lang="it-IT" sz="1400" b="1" i="1" dirty="0">
                <a:latin typeface="Gill Sans MT" panose="020B0502020104020203" pitchFamily="34" charset="0"/>
                <a:cs typeface="Times New Roman" panose="02020603050405020304" pitchFamily="18" charset="0"/>
              </a:rPr>
              <a:t>Fornitura a noleggio</a:t>
            </a:r>
            <a:endParaRPr lang="en-US" sz="1400" b="1" i="1" dirty="0">
              <a:latin typeface="Gill Sans MT" panose="020B0502020104020203"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A4FF2528-D93A-40FF-809E-14CA11852A94}"/>
              </a:ext>
            </a:extLst>
          </p:cNvPr>
          <p:cNvSpPr txBox="1"/>
          <p:nvPr/>
        </p:nvSpPr>
        <p:spPr>
          <a:xfrm>
            <a:off x="3923928" y="5354052"/>
            <a:ext cx="1077678" cy="523220"/>
          </a:xfrm>
          <a:prstGeom prst="rect">
            <a:avLst/>
          </a:prstGeom>
          <a:noFill/>
        </p:spPr>
        <p:txBody>
          <a:bodyPr wrap="square" rtlCol="0">
            <a:spAutoFit/>
          </a:bodyPr>
          <a:lstStyle/>
          <a:p>
            <a:pPr algn="ctr"/>
            <a:r>
              <a:rPr lang="it-IT" sz="1400" b="1" i="1" dirty="0">
                <a:latin typeface="Gill Sans MT" panose="020B0502020104020203" pitchFamily="34" charset="0"/>
                <a:cs typeface="Times New Roman" panose="02020603050405020304" pitchFamily="18" charset="0"/>
              </a:rPr>
              <a:t>Erogazione servizio</a:t>
            </a:r>
            <a:endParaRPr lang="en-US" sz="1400" b="1" i="1" dirty="0">
              <a:latin typeface="Gill Sans MT" panose="020B0502020104020203" pitchFamily="34" charset="0"/>
              <a:cs typeface="Times New Roman" panose="02020603050405020304" pitchFamily="18" charset="0"/>
            </a:endParaRPr>
          </a:p>
        </p:txBody>
      </p:sp>
      <p:pic>
        <p:nvPicPr>
          <p:cNvPr id="32" name="Graphic 31" descr="Walk with solid fill">
            <a:extLst>
              <a:ext uri="{FF2B5EF4-FFF2-40B4-BE49-F238E27FC236}">
                <a16:creationId xmlns:a16="http://schemas.microsoft.com/office/drawing/2014/main" id="{30465613-D935-434D-8369-C10C0259960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0222" y="4083454"/>
            <a:ext cx="497674" cy="497674"/>
          </a:xfrm>
          <a:prstGeom prst="rect">
            <a:avLst/>
          </a:prstGeom>
        </p:spPr>
      </p:pic>
      <p:sp>
        <p:nvSpPr>
          <p:cNvPr id="2" name="Freccia a destra 1">
            <a:extLst>
              <a:ext uri="{FF2B5EF4-FFF2-40B4-BE49-F238E27FC236}">
                <a16:creationId xmlns:a16="http://schemas.microsoft.com/office/drawing/2014/main" id="{6C98B63F-B770-4B21-8033-19CB6ADA6827}"/>
              </a:ext>
            </a:extLst>
          </p:cNvPr>
          <p:cNvSpPr/>
          <p:nvPr/>
        </p:nvSpPr>
        <p:spPr>
          <a:xfrm>
            <a:off x="3347864" y="5307571"/>
            <a:ext cx="487986" cy="643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ADFABA9-1CC9-477C-BAD8-5F2464E9DBC0}"/>
              </a:ext>
            </a:extLst>
          </p:cNvPr>
          <p:cNvSpPr txBox="1"/>
          <p:nvPr/>
        </p:nvSpPr>
        <p:spPr>
          <a:xfrm>
            <a:off x="1793250" y="6608385"/>
            <a:ext cx="1338590" cy="276999"/>
          </a:xfrm>
          <a:prstGeom prst="rect">
            <a:avLst/>
          </a:prstGeom>
          <a:noFill/>
        </p:spPr>
        <p:txBody>
          <a:bodyPr wrap="square" rtlCol="0">
            <a:spAutoFit/>
          </a:bodyPr>
          <a:lstStyle/>
          <a:p>
            <a:r>
              <a:rPr lang="it-IT" sz="1200" i="1" dirty="0">
                <a:latin typeface="Gill Sans MT" panose="020B0502020104020203" pitchFamily="34" charset="0"/>
              </a:rPr>
              <a:t>*</a:t>
            </a:r>
            <a:r>
              <a:rPr lang="it-IT" sz="1100" i="1" dirty="0">
                <a:latin typeface="Gill Sans MT" panose="020B0502020104020203" pitchFamily="34" charset="0"/>
              </a:rPr>
              <a:t>ove richiesto</a:t>
            </a:r>
            <a:endParaRPr lang="en-US" sz="1400" i="1" dirty="0">
              <a:latin typeface="Gill Sans MT" panose="020B0502020104020203" pitchFamily="34" charset="0"/>
            </a:endParaRPr>
          </a:p>
        </p:txBody>
      </p:sp>
    </p:spTree>
    <p:extLst>
      <p:ext uri="{BB962C8B-B14F-4D97-AF65-F5344CB8AC3E}">
        <p14:creationId xmlns:p14="http://schemas.microsoft.com/office/powerpoint/2010/main" val="1198180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1">
            <a:extLst>
              <a:ext uri="{FF2B5EF4-FFF2-40B4-BE49-F238E27FC236}">
                <a16:creationId xmlns:a16="http://schemas.microsoft.com/office/drawing/2014/main" id="{071E15FA-6EAE-4FB5-B2CD-BE301A1ECF5A}"/>
              </a:ext>
            </a:extLst>
          </p:cNvPr>
          <p:cNvSpPr txBox="1">
            <a:spLocks noChangeArrowheads="1"/>
          </p:cNvSpPr>
          <p:nvPr/>
        </p:nvSpPr>
        <p:spPr bwMode="auto">
          <a:xfrm>
            <a:off x="179510" y="899229"/>
            <a:ext cx="8640961" cy="1140505"/>
          </a:xfrm>
          <a:prstGeom prst="rect">
            <a:avLst/>
          </a:prstGeom>
          <a:noFill/>
          <a:ln>
            <a:noFill/>
          </a:ln>
        </p:spPr>
        <p:txBody>
          <a:bodyPr wrap="square">
            <a:spAutoFit/>
          </a:bodyPr>
          <a:lstStyle>
            <a:lvl1pPr marL="269875">
              <a:tabLst>
                <a:tab pos="7262813" algn="l"/>
              </a:tabLst>
              <a:defRPr>
                <a:solidFill>
                  <a:schemeClr val="tx1"/>
                </a:solidFill>
                <a:latin typeface="Arial" panose="020B0604020202020204" pitchFamily="34" charset="0"/>
                <a:cs typeface="Arial" panose="020B0604020202020204" pitchFamily="34" charset="0"/>
              </a:defRPr>
            </a:lvl1pPr>
            <a:lvl2pPr marL="742950" indent="-285750">
              <a:tabLst>
                <a:tab pos="7262813" algn="l"/>
              </a:tabLst>
              <a:defRPr>
                <a:solidFill>
                  <a:schemeClr val="tx1"/>
                </a:solidFill>
                <a:latin typeface="Arial" panose="020B0604020202020204" pitchFamily="34" charset="0"/>
                <a:cs typeface="Arial" panose="020B0604020202020204" pitchFamily="34" charset="0"/>
              </a:defRPr>
            </a:lvl2pPr>
            <a:lvl3pPr marL="1143000" indent="-228600">
              <a:tabLst>
                <a:tab pos="7262813" algn="l"/>
              </a:tabLst>
              <a:defRPr>
                <a:solidFill>
                  <a:schemeClr val="tx1"/>
                </a:solidFill>
                <a:latin typeface="Arial" panose="020B0604020202020204" pitchFamily="34" charset="0"/>
                <a:cs typeface="Arial" panose="020B0604020202020204" pitchFamily="34" charset="0"/>
              </a:defRPr>
            </a:lvl3pPr>
            <a:lvl4pPr marL="1600200" indent="-228600">
              <a:tabLst>
                <a:tab pos="7262813" algn="l"/>
              </a:tabLst>
              <a:defRPr>
                <a:solidFill>
                  <a:schemeClr val="tx1"/>
                </a:solidFill>
                <a:latin typeface="Arial" panose="020B0604020202020204" pitchFamily="34" charset="0"/>
                <a:cs typeface="Arial" panose="020B0604020202020204" pitchFamily="34" charset="0"/>
              </a:defRPr>
            </a:lvl4pPr>
            <a:lvl5pPr marL="2057400" indent="-228600">
              <a:tabLst>
                <a:tab pos="726281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26281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26281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26281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262813" algn="l"/>
              </a:tabLst>
              <a:defRPr>
                <a:solidFill>
                  <a:schemeClr val="tx1"/>
                </a:solidFill>
                <a:latin typeface="Arial" panose="020B0604020202020204" pitchFamily="34" charset="0"/>
                <a:cs typeface="Arial" panose="020B0604020202020204" pitchFamily="34" charset="0"/>
              </a:defRPr>
            </a:lvl9pPr>
          </a:lstStyle>
          <a:p>
            <a:pPr marL="90170" algn="just">
              <a:lnSpc>
                <a:spcPct val="115000"/>
              </a:lnSpc>
              <a:spcAft>
                <a:spcPts val="600"/>
              </a:spcAft>
            </a:pPr>
            <a:r>
              <a:rPr lang="it-IT" sz="1400" dirty="0">
                <a:effectLst/>
                <a:latin typeface="Gill Sans MT" panose="020B0502020104020203" pitchFamily="34" charset="0"/>
                <a:ea typeface="Calibri" panose="020F0502020204030204" pitchFamily="34" charset="0"/>
                <a:cs typeface="Times New Roman" panose="02020603050405020304" pitchFamily="18" charset="0"/>
              </a:rPr>
              <a:t>I corrispettivi unitari offerti dalla ditta aggiudicataria moltiplicati per le quantità erogate nel periodo di riferimento determineranno i compensi spettanti al fornitore. I servizi e le forniture oggetto della presente gara saranno remunerati secondo le modalità di seguito specificate</a:t>
            </a:r>
            <a:r>
              <a:rPr lang="it-IT" sz="1400" dirty="0">
                <a:latin typeface="Gill Sans MT" panose="020B0502020104020203" pitchFamily="34" charset="0"/>
                <a:ea typeface="Calibri" panose="020F0502020204030204" pitchFamily="34" charset="0"/>
                <a:cs typeface="Times New Roman" panose="02020603050405020304" pitchFamily="18" charset="0"/>
              </a:rPr>
              <a:t>)</a:t>
            </a:r>
          </a:p>
          <a:p>
            <a:pPr marL="90170" algn="just">
              <a:lnSpc>
                <a:spcPct val="115000"/>
              </a:lnSpc>
              <a:spcAft>
                <a:spcPts val="600"/>
              </a:spcAft>
            </a:pPr>
            <a:r>
              <a:rPr lang="it-IT" sz="14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DD1FA95E-C79F-4858-986F-00EEC76BE82A}"/>
              </a:ext>
            </a:extLst>
          </p:cNvPr>
          <p:cNvSpPr txBox="1">
            <a:spLocks noChangeArrowheads="1"/>
          </p:cNvSpPr>
          <p:nvPr/>
        </p:nvSpPr>
        <p:spPr bwMode="auto">
          <a:xfrm>
            <a:off x="323528" y="404664"/>
            <a:ext cx="8232775" cy="494564"/>
          </a:xfrm>
          <a:prstGeom prst="rect">
            <a:avLst/>
          </a:prstGeom>
          <a:noFill/>
          <a:ln w="9525">
            <a:noFill/>
            <a:miter lim="800000"/>
            <a:headEnd/>
            <a:tailEnd/>
          </a:ln>
        </p:spPr>
        <p:txBody>
          <a:bodyPr lIns="0" tIns="36000" rIns="0" bIns="0"/>
          <a:lstStyle/>
          <a:p>
            <a:pPr eaLnBrk="1" hangingPunct="1">
              <a:defRPr/>
            </a:pPr>
            <a:r>
              <a:rPr lang="it-IT" b="1" dirty="0">
                <a:solidFill>
                  <a:schemeClr val="tx1">
                    <a:lumMod val="95000"/>
                    <a:lumOff val="5000"/>
                  </a:schemeClr>
                </a:solidFill>
                <a:latin typeface="Gill Sans MT" panose="020B0502020104020203" pitchFamily="34" charset="0"/>
                <a:cs typeface="Times New Roman" panose="02020603050405020304" pitchFamily="18" charset="0"/>
              </a:rPr>
              <a:t>Corrispettivi e modalità di remunerazione</a:t>
            </a:r>
            <a:endParaRPr lang="it-IT" b="1" dirty="0">
              <a:solidFill>
                <a:srgbClr val="00003E"/>
              </a:solidFill>
              <a:latin typeface="Gill Sans MT" panose="020B0502020104020203" pitchFamily="34" charset="0"/>
              <a:ea typeface="+mj-ea"/>
              <a:cs typeface="Times New Roman" panose="02020603050405020304" pitchFamily="18" charset="0"/>
            </a:endParaRPr>
          </a:p>
        </p:txBody>
      </p:sp>
      <p:graphicFrame>
        <p:nvGraphicFramePr>
          <p:cNvPr id="6" name="Table 7">
            <a:extLst>
              <a:ext uri="{FF2B5EF4-FFF2-40B4-BE49-F238E27FC236}">
                <a16:creationId xmlns:a16="http://schemas.microsoft.com/office/drawing/2014/main" id="{3A65D17B-52CA-4B36-BA5E-25FE92895D37}"/>
              </a:ext>
            </a:extLst>
          </p:cNvPr>
          <p:cNvGraphicFramePr>
            <a:graphicFrameLocks noGrp="1"/>
          </p:cNvGraphicFramePr>
          <p:nvPr>
            <p:extLst>
              <p:ext uri="{D42A27DB-BD31-4B8C-83A1-F6EECF244321}">
                <p14:modId xmlns:p14="http://schemas.microsoft.com/office/powerpoint/2010/main" val="1016074707"/>
              </p:ext>
            </p:extLst>
          </p:nvPr>
        </p:nvGraphicFramePr>
        <p:xfrm>
          <a:off x="635633" y="1958547"/>
          <a:ext cx="7872734" cy="3518527"/>
        </p:xfrm>
        <a:graphic>
          <a:graphicData uri="http://schemas.openxmlformats.org/drawingml/2006/table">
            <a:tbl>
              <a:tblPr/>
              <a:tblGrid>
                <a:gridCol w="1704121">
                  <a:extLst>
                    <a:ext uri="{9D8B030D-6E8A-4147-A177-3AD203B41FA5}">
                      <a16:colId xmlns:a16="http://schemas.microsoft.com/office/drawing/2014/main" val="781978469"/>
                    </a:ext>
                  </a:extLst>
                </a:gridCol>
                <a:gridCol w="1296144">
                  <a:extLst>
                    <a:ext uri="{9D8B030D-6E8A-4147-A177-3AD203B41FA5}">
                      <a16:colId xmlns:a16="http://schemas.microsoft.com/office/drawing/2014/main" val="881003039"/>
                    </a:ext>
                  </a:extLst>
                </a:gridCol>
                <a:gridCol w="4872469">
                  <a:extLst>
                    <a:ext uri="{9D8B030D-6E8A-4147-A177-3AD203B41FA5}">
                      <a16:colId xmlns:a16="http://schemas.microsoft.com/office/drawing/2014/main" val="2220517520"/>
                    </a:ext>
                  </a:extLst>
                </a:gridCol>
              </a:tblGrid>
              <a:tr h="504056">
                <a:tc>
                  <a:txBody>
                    <a:bodyPr/>
                    <a:lstStyle/>
                    <a:p>
                      <a:pPr algn="ctr" fontAlgn="ctr">
                        <a:spcBef>
                          <a:spcPts val="0"/>
                        </a:spcBef>
                        <a:spcAft>
                          <a:spcPts val="0"/>
                        </a:spcAft>
                      </a:pPr>
                      <a:r>
                        <a:rPr lang="en-US" sz="1100" b="1" i="0" u="none" strike="noStrike" dirty="0" err="1">
                          <a:solidFill>
                            <a:schemeClr val="bg1"/>
                          </a:solidFill>
                          <a:effectLst/>
                          <a:latin typeface="Gill Sans MT" panose="020B0502020104020203" pitchFamily="34" charset="0"/>
                          <a:cs typeface="Times New Roman" panose="02020603050405020304" pitchFamily="18" charset="0"/>
                        </a:rPr>
                        <a:t>Voci</a:t>
                      </a:r>
                      <a:r>
                        <a:rPr lang="en-US" sz="1100" b="1" i="0" u="none" strike="noStrike" dirty="0">
                          <a:solidFill>
                            <a:schemeClr val="bg1"/>
                          </a:solidFill>
                          <a:effectLst/>
                          <a:latin typeface="Gill Sans MT" panose="020B0502020104020203" pitchFamily="34" charset="0"/>
                          <a:cs typeface="Times New Roman" panose="02020603050405020304" pitchFamily="18" charset="0"/>
                        </a:rPr>
                        <a:t> di </a:t>
                      </a:r>
                      <a:r>
                        <a:rPr lang="en-US" sz="1100" b="1" i="0" u="none" strike="noStrike" dirty="0" err="1">
                          <a:solidFill>
                            <a:schemeClr val="bg1"/>
                          </a:solidFill>
                          <a:effectLst/>
                          <a:latin typeface="Gill Sans MT" panose="020B0502020104020203" pitchFamily="34" charset="0"/>
                          <a:cs typeface="Times New Roman" panose="02020603050405020304" pitchFamily="18" charset="0"/>
                        </a:rPr>
                        <a:t>offerta</a:t>
                      </a:r>
                      <a:endParaRPr lang="en-US" sz="1100" b="1" i="0" u="none" strike="noStrike" dirty="0">
                        <a:solidFill>
                          <a:schemeClr val="bg1"/>
                        </a:solidFill>
                        <a:effectLst/>
                        <a:latin typeface="Gill Sans MT" panose="020B0502020104020203" pitchFamily="34" charset="0"/>
                        <a:cs typeface="Times New Roman" panose="02020603050405020304" pitchFamily="18" charset="0"/>
                      </a:endParaRPr>
                    </a:p>
                  </a:txBody>
                  <a:tcPr marL="6309" marR="6309" marT="630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spcBef>
                          <a:spcPts val="0"/>
                        </a:spcBef>
                        <a:spcAft>
                          <a:spcPts val="0"/>
                        </a:spcAft>
                      </a:pPr>
                      <a:r>
                        <a:rPr lang="it-IT" sz="1100" b="1" i="0" u="none" strike="noStrike" dirty="0">
                          <a:solidFill>
                            <a:schemeClr val="bg1"/>
                          </a:solidFill>
                          <a:effectLst/>
                          <a:latin typeface="Gill Sans MT" panose="020B0502020104020203" pitchFamily="34" charset="0"/>
                          <a:cs typeface="Times New Roman" panose="02020603050405020304" pitchFamily="18" charset="0"/>
                        </a:rPr>
                        <a:t>Unita di misura per definizione offerta</a:t>
                      </a:r>
                      <a:endParaRPr lang="en-US" sz="1100" b="1" i="0" u="none" strike="noStrike" dirty="0">
                        <a:solidFill>
                          <a:schemeClr val="bg1"/>
                        </a:solidFill>
                        <a:effectLst/>
                        <a:latin typeface="Gill Sans MT" panose="020B0502020104020203" pitchFamily="34" charset="0"/>
                        <a:cs typeface="Times New Roman" panose="02020603050405020304" pitchFamily="18" charset="0"/>
                      </a:endParaRPr>
                    </a:p>
                  </a:txBody>
                  <a:tcPr marL="6309" marR="6309" marT="630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spcBef>
                          <a:spcPts val="0"/>
                        </a:spcBef>
                        <a:spcAft>
                          <a:spcPts val="0"/>
                        </a:spcAft>
                      </a:pPr>
                      <a:r>
                        <a:rPr lang="it-IT" sz="1100" b="1" i="0" u="none" strike="noStrike" dirty="0">
                          <a:solidFill>
                            <a:schemeClr val="bg1"/>
                          </a:solidFill>
                          <a:effectLst/>
                          <a:latin typeface="Gill Sans MT" panose="020B0502020104020203" pitchFamily="34" charset="0"/>
                          <a:cs typeface="Times New Roman" panose="02020603050405020304" pitchFamily="18" charset="0"/>
                        </a:rPr>
                        <a:t>Sevizi remunerati</a:t>
                      </a:r>
                      <a:endParaRPr lang="en-US" sz="1100" b="1" i="0" u="none" strike="noStrike" dirty="0">
                        <a:solidFill>
                          <a:schemeClr val="bg1"/>
                        </a:solidFill>
                        <a:effectLst/>
                        <a:latin typeface="Gill Sans MT" panose="020B0502020104020203" pitchFamily="34" charset="0"/>
                        <a:cs typeface="Times New Roman" panose="02020603050405020304" pitchFamily="18" charset="0"/>
                      </a:endParaRPr>
                    </a:p>
                  </a:txBody>
                  <a:tcPr marL="6309" marR="6309" marT="6309"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83780748"/>
                  </a:ext>
                </a:extLst>
              </a:tr>
              <a:tr h="462581">
                <a:tc>
                  <a:txBody>
                    <a:bodyPr/>
                    <a:lstStyle/>
                    <a:p>
                      <a:pPr algn="ctr" fontAlgn="ctr">
                        <a:spcBef>
                          <a:spcPts val="0"/>
                        </a:spcBef>
                        <a:spcAft>
                          <a:spcPts val="0"/>
                        </a:spcAft>
                      </a:pPr>
                      <a:r>
                        <a:rPr lang="en-US" sz="1100" b="1" i="0" u="none" strike="noStrike" dirty="0" err="1">
                          <a:solidFill>
                            <a:srgbClr val="000000"/>
                          </a:solidFill>
                          <a:effectLst/>
                          <a:latin typeface="Gill Sans MT" panose="020B0502020104020203" pitchFamily="34" charset="0"/>
                          <a:cs typeface="Times New Roman" panose="02020603050405020304" pitchFamily="18" charset="0"/>
                        </a:rPr>
                        <a:t>Degenza</a:t>
                      </a:r>
                      <a:r>
                        <a:rPr lang="en-US" sz="1100" b="1" i="0" u="none" strike="noStrike" dirty="0">
                          <a:solidFill>
                            <a:srgbClr val="000000"/>
                          </a:solidFill>
                          <a:effectLst/>
                          <a:latin typeface="Gill Sans MT" panose="020B0502020104020203" pitchFamily="34" charset="0"/>
                          <a:cs typeface="Times New Roman" panose="02020603050405020304" pitchFamily="18" charset="0"/>
                        </a:rPr>
                        <a:t> </a:t>
                      </a:r>
                      <a:r>
                        <a:rPr lang="en-US" sz="1100" b="1" i="0" u="none" strike="noStrike" dirty="0" err="1">
                          <a:solidFill>
                            <a:srgbClr val="000000"/>
                          </a:solidFill>
                          <a:effectLst/>
                          <a:latin typeface="Gill Sans MT" panose="020B0502020104020203" pitchFamily="34" charset="0"/>
                          <a:cs typeface="Times New Roman" panose="02020603050405020304" pitchFamily="18" charset="0"/>
                        </a:rPr>
                        <a:t>ordinaria</a:t>
                      </a:r>
                      <a:endParaRPr lang="en-US" sz="1100" b="1" i="0" u="none" strike="noStrike" dirty="0">
                        <a:effectLst/>
                        <a:latin typeface="Gill Sans MT" panose="020B0502020104020203" pitchFamily="34" charset="0"/>
                        <a:cs typeface="Times New Roman" panose="02020603050405020304" pitchFamily="18" charset="0"/>
                      </a:endParaRPr>
                    </a:p>
                  </a:txBody>
                  <a:tcPr marL="36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spcBef>
                          <a:spcPts val="0"/>
                        </a:spcBef>
                        <a:spcAft>
                          <a:spcPts val="0"/>
                        </a:spcAft>
                      </a:pPr>
                      <a:r>
                        <a:rPr lang="it-IT" sz="1100" b="0" i="0" u="none" strike="noStrike" dirty="0">
                          <a:effectLst/>
                          <a:latin typeface="Gill Sans MT" panose="020B0502020104020203" pitchFamily="34" charset="0"/>
                          <a:cs typeface="Times New Roman" panose="02020603050405020304" pitchFamily="18" charset="0"/>
                        </a:rPr>
                        <a:t>Giornata</a:t>
                      </a:r>
                      <a:endParaRPr lang="en-US" sz="1100" b="0" i="0" u="none" strike="noStrike" dirty="0">
                        <a:effectLst/>
                        <a:latin typeface="Gill Sans MT" panose="020B0502020104020203" pitchFamily="34" charset="0"/>
                        <a:cs typeface="Times New Roman" panose="02020603050405020304" pitchFamily="18" charset="0"/>
                      </a:endParaRPr>
                    </a:p>
                  </a:txBody>
                  <a:tcPr marL="36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fontAlgn="ctr">
                        <a:spcBef>
                          <a:spcPts val="0"/>
                        </a:spcBef>
                        <a:spcAft>
                          <a:spcPts val="0"/>
                        </a:spcAft>
                      </a:pPr>
                      <a:r>
                        <a:rPr lang="it-IT" sz="1100" b="0" i="0" u="none" strike="noStrike" dirty="0">
                          <a:solidFill>
                            <a:srgbClr val="000000"/>
                          </a:solidFill>
                          <a:effectLst/>
                          <a:latin typeface="Gill Sans MT" panose="020B0502020104020203" pitchFamily="34" charset="0"/>
                          <a:cs typeface="Times New Roman" panose="02020603050405020304" pitchFamily="18" charset="0"/>
                        </a:rPr>
                        <a:t>Tutti i servizi connessi alla fornitura a noleggio di biancheria piana e di </a:t>
                      </a:r>
                      <a:r>
                        <a:rPr lang="it-IT" sz="1100" b="0" i="0" u="none" strike="noStrike" dirty="0" err="1">
                          <a:solidFill>
                            <a:srgbClr val="000000"/>
                          </a:solidFill>
                          <a:effectLst/>
                          <a:latin typeface="Gill Sans MT" panose="020B0502020104020203" pitchFamily="34" charset="0"/>
                          <a:cs typeface="Times New Roman" panose="02020603050405020304" pitchFamily="18" charset="0"/>
                        </a:rPr>
                        <a:t>materasseria</a:t>
                      </a:r>
                      <a:r>
                        <a:rPr lang="it-IT" sz="1100" b="0" i="0" u="none" strike="noStrike" dirty="0">
                          <a:solidFill>
                            <a:srgbClr val="000000"/>
                          </a:solidFill>
                          <a:effectLst/>
                          <a:latin typeface="Gill Sans MT" panose="020B0502020104020203" pitchFamily="34" charset="0"/>
                          <a:cs typeface="Times New Roman" panose="02020603050405020304" pitchFamily="18" charset="0"/>
                        </a:rPr>
                        <a:t> per i reparti e le strutture ospedaliere e territoriali</a:t>
                      </a:r>
                      <a:endParaRPr lang="en-US" sz="1100" b="0" i="0" u="none" strike="noStrike" dirty="0">
                        <a:effectLst/>
                        <a:latin typeface="Gill Sans MT" panose="020B0502020104020203" pitchFamily="34" charset="0"/>
                        <a:cs typeface="Times New Roman" panose="02020603050405020304" pitchFamily="18" charset="0"/>
                      </a:endParaRPr>
                    </a:p>
                  </a:txBody>
                  <a:tcPr marL="108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743050783"/>
                  </a:ext>
                </a:extLst>
              </a:tr>
              <a:tr h="462581">
                <a:tc>
                  <a:txBody>
                    <a:bodyPr/>
                    <a:lstStyle/>
                    <a:p>
                      <a:pPr algn="ctr" fontAlgn="ctr">
                        <a:spcBef>
                          <a:spcPts val="0"/>
                        </a:spcBef>
                        <a:spcAft>
                          <a:spcPts val="0"/>
                        </a:spcAft>
                      </a:pPr>
                      <a:r>
                        <a:rPr lang="it-IT" sz="1100" b="1" i="0" u="none" strike="noStrike" dirty="0">
                          <a:solidFill>
                            <a:srgbClr val="000000"/>
                          </a:solidFill>
                          <a:effectLst/>
                          <a:latin typeface="Gill Sans MT" panose="020B0502020104020203" pitchFamily="34" charset="0"/>
                          <a:cs typeface="Times New Roman" panose="02020603050405020304" pitchFamily="18" charset="0"/>
                        </a:rPr>
                        <a:t>D</a:t>
                      </a:r>
                      <a:r>
                        <a:rPr lang="en-US" sz="1100" b="1" i="0" u="none" strike="noStrike" dirty="0">
                          <a:solidFill>
                            <a:srgbClr val="000000"/>
                          </a:solidFill>
                          <a:effectLst/>
                          <a:latin typeface="Gill Sans MT" panose="020B0502020104020203" pitchFamily="34" charset="0"/>
                          <a:cs typeface="Times New Roman" panose="02020603050405020304" pitchFamily="18" charset="0"/>
                        </a:rPr>
                        <a:t>ay hospital – Day surgery</a:t>
                      </a:r>
                      <a:endParaRPr lang="en-US" sz="1100" b="1" i="0" u="none" strike="noStrike" dirty="0">
                        <a:effectLst/>
                        <a:latin typeface="Gill Sans MT" panose="020B0502020104020203" pitchFamily="34" charset="0"/>
                        <a:cs typeface="Times New Roman" panose="02020603050405020304" pitchFamily="18" charset="0"/>
                      </a:endParaRPr>
                    </a:p>
                  </a:txBody>
                  <a:tcPr marL="36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Bef>
                          <a:spcPts val="0"/>
                        </a:spcBef>
                        <a:spcAft>
                          <a:spcPts val="0"/>
                        </a:spcAft>
                      </a:pPr>
                      <a:r>
                        <a:rPr lang="it-IT" sz="1100" b="0" i="0" u="none" strike="noStrike" dirty="0">
                          <a:effectLst/>
                          <a:latin typeface="Gill Sans MT" panose="020B0502020104020203" pitchFamily="34" charset="0"/>
                          <a:cs typeface="Times New Roman" panose="02020603050405020304" pitchFamily="18" charset="0"/>
                        </a:rPr>
                        <a:t>Giornate</a:t>
                      </a:r>
                      <a:endParaRPr lang="en-US" sz="1100" b="0" i="0" u="none" strike="noStrike" dirty="0">
                        <a:effectLst/>
                        <a:latin typeface="Gill Sans MT" panose="020B0502020104020203" pitchFamily="34" charset="0"/>
                        <a:cs typeface="Times New Roman" panose="02020603050405020304" pitchFamily="18" charset="0"/>
                      </a:endParaRPr>
                    </a:p>
                  </a:txBody>
                  <a:tcPr marL="36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ctr">
                        <a:spcBef>
                          <a:spcPts val="0"/>
                        </a:spcBef>
                        <a:spcAft>
                          <a:spcPts val="0"/>
                        </a:spcAft>
                      </a:pPr>
                      <a:r>
                        <a:rPr lang="it-IT" sz="1100" b="0" i="0" u="none" strike="noStrike" dirty="0">
                          <a:solidFill>
                            <a:srgbClr val="000000"/>
                          </a:solidFill>
                          <a:effectLst/>
                          <a:latin typeface="Gill Sans MT" panose="020B0502020104020203" pitchFamily="34" charset="0"/>
                          <a:cs typeface="Times New Roman" panose="02020603050405020304" pitchFamily="18" charset="0"/>
                        </a:rPr>
                        <a:t>Tutti i servizi connessi alla fornitura a noleggio di biancheria piana e di </a:t>
                      </a:r>
                      <a:r>
                        <a:rPr lang="it-IT" sz="1100" b="0" i="0" u="none" strike="noStrike" dirty="0" err="1">
                          <a:solidFill>
                            <a:srgbClr val="000000"/>
                          </a:solidFill>
                          <a:effectLst/>
                          <a:latin typeface="Gill Sans MT" panose="020B0502020104020203" pitchFamily="34" charset="0"/>
                          <a:cs typeface="Times New Roman" panose="02020603050405020304" pitchFamily="18" charset="0"/>
                        </a:rPr>
                        <a:t>materasseria</a:t>
                      </a:r>
                      <a:r>
                        <a:rPr lang="it-IT" sz="1100" b="0" i="0" u="none" strike="noStrike" dirty="0">
                          <a:solidFill>
                            <a:srgbClr val="000000"/>
                          </a:solidFill>
                          <a:effectLst/>
                          <a:latin typeface="Gill Sans MT" panose="020B0502020104020203" pitchFamily="34" charset="0"/>
                          <a:cs typeface="Times New Roman" panose="02020603050405020304" pitchFamily="18" charset="0"/>
                        </a:rPr>
                        <a:t> per le attività di DH delle strutture ospedaliere</a:t>
                      </a:r>
                      <a:endParaRPr lang="en-US" sz="1100" b="1" i="0" u="none" strike="noStrike" dirty="0">
                        <a:effectLst/>
                        <a:latin typeface="Gill Sans MT" panose="020B0502020104020203" pitchFamily="34" charset="0"/>
                        <a:cs typeface="Times New Roman" panose="02020603050405020304" pitchFamily="18" charset="0"/>
                      </a:endParaRPr>
                    </a:p>
                  </a:txBody>
                  <a:tcPr marL="108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8090014"/>
                  </a:ext>
                </a:extLst>
              </a:tr>
              <a:tr h="514998">
                <a:tc>
                  <a:txBody>
                    <a:bodyPr/>
                    <a:lstStyle/>
                    <a:p>
                      <a:pPr algn="ctr" fontAlgn="ctr">
                        <a:spcBef>
                          <a:spcPts val="0"/>
                        </a:spcBef>
                        <a:spcAft>
                          <a:spcPts val="0"/>
                        </a:spcAft>
                      </a:pPr>
                      <a:r>
                        <a:rPr lang="it-IT" sz="1100" b="1" i="0" u="none" strike="noStrike" dirty="0">
                          <a:solidFill>
                            <a:srgbClr val="000000"/>
                          </a:solidFill>
                          <a:effectLst/>
                          <a:latin typeface="Gill Sans MT" panose="020B0502020104020203" pitchFamily="34" charset="0"/>
                          <a:cs typeface="Times New Roman" panose="02020603050405020304" pitchFamily="18" charset="0"/>
                        </a:rPr>
                        <a:t>T</a:t>
                      </a:r>
                      <a:r>
                        <a:rPr lang="en-US" sz="1100" b="1" i="0" u="none" strike="noStrike" dirty="0" err="1">
                          <a:solidFill>
                            <a:srgbClr val="000000"/>
                          </a:solidFill>
                          <a:effectLst/>
                          <a:latin typeface="Gill Sans MT" panose="020B0502020104020203" pitchFamily="34" charset="0"/>
                          <a:cs typeface="Times New Roman" panose="02020603050405020304" pitchFamily="18" charset="0"/>
                        </a:rPr>
                        <a:t>rattamenti</a:t>
                      </a:r>
                      <a:r>
                        <a:rPr lang="en-US" sz="1100" b="1" i="0" u="none" strike="noStrike" dirty="0">
                          <a:solidFill>
                            <a:srgbClr val="000000"/>
                          </a:solidFill>
                          <a:effectLst/>
                          <a:latin typeface="Gill Sans MT" panose="020B0502020104020203" pitchFamily="34" charset="0"/>
                          <a:cs typeface="Times New Roman" panose="02020603050405020304" pitchFamily="18" charset="0"/>
                        </a:rPr>
                        <a:t> </a:t>
                      </a:r>
                      <a:r>
                        <a:rPr lang="en-US" sz="1100" b="1" i="0" u="none" strike="noStrike" dirty="0" err="1">
                          <a:solidFill>
                            <a:srgbClr val="000000"/>
                          </a:solidFill>
                          <a:effectLst/>
                          <a:latin typeface="Gill Sans MT" panose="020B0502020104020203" pitchFamily="34" charset="0"/>
                          <a:cs typeface="Times New Roman" panose="02020603050405020304" pitchFamily="18" charset="0"/>
                        </a:rPr>
                        <a:t>dialitici</a:t>
                      </a:r>
                      <a:endParaRPr lang="en-US" sz="1100" b="1" i="0" u="none" strike="noStrike" dirty="0">
                        <a:effectLst/>
                        <a:latin typeface="Gill Sans MT" panose="020B0502020104020203" pitchFamily="34" charset="0"/>
                        <a:cs typeface="Times New Roman" panose="02020603050405020304" pitchFamily="18" charset="0"/>
                      </a:endParaRPr>
                    </a:p>
                  </a:txBody>
                  <a:tcPr marL="36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spcBef>
                          <a:spcPts val="0"/>
                        </a:spcBef>
                        <a:spcAft>
                          <a:spcPts val="0"/>
                        </a:spcAft>
                      </a:pPr>
                      <a:r>
                        <a:rPr lang="it-IT" sz="1100" b="0" i="0" u="none" strike="noStrike" dirty="0">
                          <a:effectLst/>
                          <a:latin typeface="Gill Sans MT" panose="020B0502020104020203" pitchFamily="34" charset="0"/>
                          <a:cs typeface="Times New Roman" panose="02020603050405020304" pitchFamily="18" charset="0"/>
                        </a:rPr>
                        <a:t>Trattamento</a:t>
                      </a:r>
                      <a:endParaRPr lang="en-US" sz="1100" b="0" i="0" u="none" strike="noStrike" dirty="0">
                        <a:effectLst/>
                        <a:latin typeface="Gill Sans MT" panose="020B0502020104020203" pitchFamily="34" charset="0"/>
                        <a:cs typeface="Times New Roman" panose="02020603050405020304" pitchFamily="18" charset="0"/>
                      </a:endParaRPr>
                    </a:p>
                  </a:txBody>
                  <a:tcPr marL="36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it-IT" sz="1100" b="0" i="0" u="none" strike="noStrike" dirty="0">
                          <a:solidFill>
                            <a:srgbClr val="000000"/>
                          </a:solidFill>
                          <a:effectLst/>
                          <a:latin typeface="Gill Sans MT" panose="020B0502020104020203" pitchFamily="34" charset="0"/>
                          <a:cs typeface="Times New Roman" panose="02020603050405020304" pitchFamily="18" charset="0"/>
                        </a:rPr>
                        <a:t>Tutti i servizi connessi alla fornitura a noleggio della biancheria piana e </a:t>
                      </a:r>
                      <a:r>
                        <a:rPr lang="it-IT" sz="1100" b="0" i="0" u="none" strike="noStrike" dirty="0" err="1">
                          <a:solidFill>
                            <a:srgbClr val="000000"/>
                          </a:solidFill>
                          <a:effectLst/>
                          <a:latin typeface="Gill Sans MT" panose="020B0502020104020203" pitchFamily="34" charset="0"/>
                          <a:cs typeface="Times New Roman" panose="02020603050405020304" pitchFamily="18" charset="0"/>
                        </a:rPr>
                        <a:t>materasseria</a:t>
                      </a:r>
                      <a:r>
                        <a:rPr lang="it-IT" sz="1100" b="0" i="0" u="none" strike="noStrike" dirty="0">
                          <a:solidFill>
                            <a:srgbClr val="000000"/>
                          </a:solidFill>
                          <a:effectLst/>
                          <a:latin typeface="Gill Sans MT" panose="020B0502020104020203" pitchFamily="34" charset="0"/>
                          <a:cs typeface="Times New Roman" panose="02020603050405020304" pitchFamily="18" charset="0"/>
                        </a:rPr>
                        <a:t> occorrente all’effettuazione dei trattamenti dialitici</a:t>
                      </a:r>
                    </a:p>
                  </a:txBody>
                  <a:tcPr marL="108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89050007"/>
                  </a:ext>
                </a:extLst>
              </a:tr>
              <a:tr h="360040">
                <a:tc>
                  <a:txBody>
                    <a:bodyPr/>
                    <a:lstStyle/>
                    <a:p>
                      <a:pPr algn="ctr" fontAlgn="ctr">
                        <a:spcBef>
                          <a:spcPts val="0"/>
                        </a:spcBef>
                        <a:spcAft>
                          <a:spcPts val="0"/>
                        </a:spcAft>
                      </a:pPr>
                      <a:r>
                        <a:rPr lang="it-IT" sz="1100" b="1" i="0" u="none" strike="noStrike" dirty="0">
                          <a:solidFill>
                            <a:srgbClr val="000000"/>
                          </a:solidFill>
                          <a:effectLst/>
                          <a:latin typeface="Gill Sans MT" panose="020B0502020104020203" pitchFamily="34" charset="0"/>
                          <a:cs typeface="Times New Roman" panose="02020603050405020304" pitchFamily="18" charset="0"/>
                        </a:rPr>
                        <a:t>T</a:t>
                      </a:r>
                      <a:r>
                        <a:rPr lang="en-US" sz="1100" b="1" i="0" u="none" strike="noStrike" dirty="0" err="1">
                          <a:solidFill>
                            <a:srgbClr val="000000"/>
                          </a:solidFill>
                          <a:effectLst/>
                          <a:latin typeface="Gill Sans MT" panose="020B0502020104020203" pitchFamily="34" charset="0"/>
                          <a:cs typeface="Times New Roman" panose="02020603050405020304" pitchFamily="18" charset="0"/>
                        </a:rPr>
                        <a:t>rattamenti</a:t>
                      </a:r>
                      <a:r>
                        <a:rPr lang="en-US" sz="1100" b="1" i="0" u="none" strike="noStrike" dirty="0">
                          <a:solidFill>
                            <a:srgbClr val="000000"/>
                          </a:solidFill>
                          <a:effectLst/>
                          <a:latin typeface="Gill Sans MT" panose="020B0502020104020203" pitchFamily="34" charset="0"/>
                          <a:cs typeface="Times New Roman" panose="02020603050405020304" pitchFamily="18" charset="0"/>
                        </a:rPr>
                        <a:t> </a:t>
                      </a:r>
                      <a:r>
                        <a:rPr lang="en-US" sz="1100" b="1" i="0" u="none" strike="noStrike" dirty="0" err="1">
                          <a:solidFill>
                            <a:srgbClr val="000000"/>
                          </a:solidFill>
                          <a:effectLst/>
                          <a:latin typeface="Gill Sans MT" panose="020B0502020104020203" pitchFamily="34" charset="0"/>
                          <a:cs typeface="Times New Roman" panose="02020603050405020304" pitchFamily="18" charset="0"/>
                        </a:rPr>
                        <a:t>chemioterapici</a:t>
                      </a:r>
                      <a:endParaRPr lang="en-US" sz="1100" b="1" i="0" u="none" strike="noStrike" dirty="0">
                        <a:solidFill>
                          <a:srgbClr val="FF0000"/>
                        </a:solidFill>
                        <a:effectLst/>
                        <a:latin typeface="Gill Sans MT" panose="020B0502020104020203" pitchFamily="34" charset="0"/>
                        <a:cs typeface="Times New Roman" panose="02020603050405020304" pitchFamily="18" charset="0"/>
                      </a:endParaRPr>
                    </a:p>
                  </a:txBody>
                  <a:tcPr marL="36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Bef>
                          <a:spcPts val="0"/>
                        </a:spcBef>
                        <a:spcAft>
                          <a:spcPts val="0"/>
                        </a:spcAft>
                      </a:pPr>
                      <a:r>
                        <a:rPr lang="it-IT" sz="1100" b="0" i="0" u="none" strike="noStrike" dirty="0">
                          <a:solidFill>
                            <a:schemeClr val="tx1"/>
                          </a:solidFill>
                          <a:effectLst/>
                          <a:latin typeface="Gill Sans MT" panose="020B0502020104020203" pitchFamily="34" charset="0"/>
                          <a:cs typeface="Times New Roman" panose="02020603050405020304" pitchFamily="18" charset="0"/>
                        </a:rPr>
                        <a:t>Trattamento</a:t>
                      </a:r>
                      <a:endParaRPr lang="en-US" sz="1100" b="0" i="0" u="none" strike="noStrike" dirty="0">
                        <a:solidFill>
                          <a:schemeClr val="tx1"/>
                        </a:solidFill>
                        <a:effectLst/>
                        <a:latin typeface="Gill Sans MT" panose="020B0502020104020203" pitchFamily="34" charset="0"/>
                        <a:cs typeface="Times New Roman" panose="02020603050405020304" pitchFamily="18" charset="0"/>
                      </a:endParaRPr>
                    </a:p>
                  </a:txBody>
                  <a:tcPr marL="36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it-IT" sz="1100" b="0" i="0" u="none" strike="noStrike" dirty="0">
                          <a:solidFill>
                            <a:srgbClr val="000000"/>
                          </a:solidFill>
                          <a:effectLst/>
                          <a:latin typeface="Gill Sans MT" panose="020B0502020104020203" pitchFamily="34" charset="0"/>
                          <a:cs typeface="Times New Roman" panose="02020603050405020304" pitchFamily="18" charset="0"/>
                        </a:rPr>
                        <a:t>Tutti i servizi connessi alla fornitura a noleggio della biancheria piana occorrente all’effettuazione dei trattamenti chemioterapici</a:t>
                      </a:r>
                    </a:p>
                  </a:txBody>
                  <a:tcPr marL="108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5660920"/>
                  </a:ext>
                </a:extLst>
              </a:tr>
              <a:tr h="420808">
                <a:tc>
                  <a:txBody>
                    <a:bodyPr/>
                    <a:lstStyle/>
                    <a:p>
                      <a:pPr algn="ctr" fontAlgn="ctr">
                        <a:spcBef>
                          <a:spcPts val="0"/>
                        </a:spcBef>
                        <a:spcAft>
                          <a:spcPts val="0"/>
                        </a:spcAft>
                      </a:pPr>
                      <a:r>
                        <a:rPr lang="it-IT" sz="1100" b="1" i="0" u="none" strike="noStrike" dirty="0">
                          <a:solidFill>
                            <a:srgbClr val="000000"/>
                          </a:solidFill>
                          <a:effectLst/>
                          <a:latin typeface="Gill Sans MT" panose="020B0502020104020203" pitchFamily="34" charset="0"/>
                          <a:cs typeface="Times New Roman" panose="02020603050405020304" pitchFamily="18" charset="0"/>
                        </a:rPr>
                        <a:t>A</a:t>
                      </a:r>
                      <a:r>
                        <a:rPr lang="en-US" sz="1100" b="1" i="0" u="none" strike="noStrike" dirty="0" err="1">
                          <a:solidFill>
                            <a:srgbClr val="000000"/>
                          </a:solidFill>
                          <a:effectLst/>
                          <a:latin typeface="Gill Sans MT" panose="020B0502020104020203" pitchFamily="34" charset="0"/>
                          <a:cs typeface="Times New Roman" panose="02020603050405020304" pitchFamily="18" charset="0"/>
                        </a:rPr>
                        <a:t>ccessi</a:t>
                      </a:r>
                      <a:r>
                        <a:rPr lang="en-US" sz="1100" b="1" i="0" u="none" strike="noStrike" dirty="0">
                          <a:solidFill>
                            <a:srgbClr val="000000"/>
                          </a:solidFill>
                          <a:effectLst/>
                          <a:latin typeface="Gill Sans MT" panose="020B0502020104020203" pitchFamily="34" charset="0"/>
                          <a:cs typeface="Times New Roman" panose="02020603050405020304" pitchFamily="18" charset="0"/>
                        </a:rPr>
                        <a:t> al pronto </a:t>
                      </a:r>
                      <a:r>
                        <a:rPr lang="en-US" sz="1100" b="1" i="0" u="none" strike="noStrike" dirty="0" err="1">
                          <a:solidFill>
                            <a:srgbClr val="000000"/>
                          </a:solidFill>
                          <a:effectLst/>
                          <a:latin typeface="Gill Sans MT" panose="020B0502020104020203" pitchFamily="34" charset="0"/>
                          <a:cs typeface="Times New Roman" panose="02020603050405020304" pitchFamily="18" charset="0"/>
                        </a:rPr>
                        <a:t>soccorso</a:t>
                      </a:r>
                      <a:endParaRPr lang="en-US" sz="1100" b="1" i="0" u="none" strike="noStrike" dirty="0">
                        <a:effectLst/>
                        <a:latin typeface="Gill Sans MT" panose="020B0502020104020203" pitchFamily="34" charset="0"/>
                        <a:cs typeface="Times New Roman" panose="02020603050405020304" pitchFamily="18" charset="0"/>
                      </a:endParaRPr>
                    </a:p>
                  </a:txBody>
                  <a:tcPr marL="36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spcBef>
                          <a:spcPts val="0"/>
                        </a:spcBef>
                        <a:spcAft>
                          <a:spcPts val="0"/>
                        </a:spcAft>
                      </a:pPr>
                      <a:r>
                        <a:rPr lang="it-IT" sz="1100" b="0" i="0" u="none" strike="noStrike" dirty="0">
                          <a:effectLst/>
                          <a:latin typeface="Gill Sans MT" panose="020B0502020104020203" pitchFamily="34" charset="0"/>
                          <a:cs typeface="Times New Roman" panose="02020603050405020304" pitchFamily="18" charset="0"/>
                        </a:rPr>
                        <a:t>Accesso</a:t>
                      </a:r>
                      <a:endParaRPr lang="en-US" sz="1100" b="0" i="0" u="none" strike="noStrike" dirty="0">
                        <a:effectLst/>
                        <a:latin typeface="Gill Sans MT" panose="020B0502020104020203" pitchFamily="34" charset="0"/>
                        <a:cs typeface="Times New Roman" panose="02020603050405020304" pitchFamily="18" charset="0"/>
                      </a:endParaRPr>
                    </a:p>
                  </a:txBody>
                  <a:tcPr marL="36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it-IT" sz="1100" b="0" i="0" u="none" strike="noStrike" dirty="0">
                          <a:solidFill>
                            <a:srgbClr val="000000"/>
                          </a:solidFill>
                          <a:effectLst/>
                          <a:latin typeface="Gill Sans MT" panose="020B0502020104020203" pitchFamily="34" charset="0"/>
                          <a:cs typeface="Times New Roman" panose="02020603050405020304" pitchFamily="18" charset="0"/>
                        </a:rPr>
                        <a:t>Tutti i servizi connessi alla fornitura a noleggio della biancheria piana e </a:t>
                      </a:r>
                      <a:r>
                        <a:rPr lang="it-IT" sz="1100" b="0" i="0" u="none" strike="noStrike" dirty="0" err="1">
                          <a:solidFill>
                            <a:srgbClr val="000000"/>
                          </a:solidFill>
                          <a:effectLst/>
                          <a:latin typeface="Gill Sans MT" panose="020B0502020104020203" pitchFamily="34" charset="0"/>
                          <a:cs typeface="Times New Roman" panose="02020603050405020304" pitchFamily="18" charset="0"/>
                        </a:rPr>
                        <a:t>materasseria</a:t>
                      </a:r>
                      <a:r>
                        <a:rPr lang="it-IT" sz="1100" b="0" i="0" u="none" strike="noStrike" dirty="0">
                          <a:solidFill>
                            <a:srgbClr val="000000"/>
                          </a:solidFill>
                          <a:effectLst/>
                          <a:latin typeface="Gill Sans MT" panose="020B0502020104020203" pitchFamily="34" charset="0"/>
                          <a:cs typeface="Times New Roman" panose="02020603050405020304" pitchFamily="18" charset="0"/>
                        </a:rPr>
                        <a:t> occorrente alle attività del pronto soccorso</a:t>
                      </a:r>
                    </a:p>
                  </a:txBody>
                  <a:tcPr marL="108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398066251"/>
                  </a:ext>
                </a:extLst>
              </a:tr>
              <a:tr h="319642">
                <a:tc>
                  <a:txBody>
                    <a:bodyPr/>
                    <a:lstStyle/>
                    <a:p>
                      <a:pPr algn="ctr" fontAlgn="ctr">
                        <a:spcBef>
                          <a:spcPts val="0"/>
                        </a:spcBef>
                        <a:spcAft>
                          <a:spcPts val="0"/>
                        </a:spcAft>
                      </a:pPr>
                      <a:r>
                        <a:rPr lang="it-IT" sz="1100" b="1" i="0" u="none" strike="noStrike" dirty="0">
                          <a:effectLst/>
                          <a:latin typeface="Gill Sans MT" panose="020B0502020104020203" pitchFamily="34" charset="0"/>
                          <a:cs typeface="Times New Roman" panose="02020603050405020304" pitchFamily="18" charset="0"/>
                        </a:rPr>
                        <a:t>Divise per dipendenti AS</a:t>
                      </a:r>
                      <a:endParaRPr lang="en-US" sz="1100" b="1" i="0" u="none" strike="noStrike" dirty="0">
                        <a:effectLst/>
                        <a:latin typeface="Gill Sans MT" panose="020B0502020104020203" pitchFamily="34" charset="0"/>
                        <a:cs typeface="Times New Roman" panose="02020603050405020304" pitchFamily="18" charset="0"/>
                      </a:endParaRPr>
                    </a:p>
                  </a:txBody>
                  <a:tcPr marL="36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Bef>
                          <a:spcPts val="0"/>
                        </a:spcBef>
                        <a:spcAft>
                          <a:spcPts val="0"/>
                        </a:spcAft>
                      </a:pPr>
                      <a:r>
                        <a:rPr lang="it-IT" sz="1100" b="0" i="0" u="none" strike="noStrike" dirty="0">
                          <a:effectLst/>
                          <a:latin typeface="Gill Sans MT" panose="020B0502020104020203" pitchFamily="34" charset="0"/>
                          <a:cs typeface="Times New Roman" panose="02020603050405020304" pitchFamily="18" charset="0"/>
                        </a:rPr>
                        <a:t>Canone </a:t>
                      </a:r>
                      <a:endParaRPr lang="en-US" sz="1100" b="0" i="0" u="none" strike="noStrike" dirty="0">
                        <a:effectLst/>
                        <a:latin typeface="Gill Sans MT" panose="020B0502020104020203" pitchFamily="34" charset="0"/>
                        <a:cs typeface="Times New Roman" panose="02020603050405020304" pitchFamily="18" charset="0"/>
                      </a:endParaRPr>
                    </a:p>
                  </a:txBody>
                  <a:tcPr marL="36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a:spcBef>
                          <a:spcPts val="0"/>
                        </a:spcBef>
                        <a:spcAft>
                          <a:spcPts val="0"/>
                        </a:spcAft>
                      </a:pPr>
                      <a:r>
                        <a:rPr lang="it-IT" sz="1100" b="0" i="0" u="none" strike="noStrike" dirty="0">
                          <a:solidFill>
                            <a:srgbClr val="000000"/>
                          </a:solidFill>
                          <a:effectLst/>
                          <a:latin typeface="Gill Sans MT" panose="020B0502020104020203" pitchFamily="34" charset="0"/>
                          <a:cs typeface="Times New Roman" panose="02020603050405020304" pitchFamily="18" charset="0"/>
                        </a:rPr>
                        <a:t>Tutti i servizi connessi alla fornitura a noleggio di divise per il personale dipendente </a:t>
                      </a:r>
                      <a:endParaRPr lang="en-US" sz="1100" b="0" i="0" u="none" strike="noStrike" dirty="0">
                        <a:effectLst/>
                        <a:latin typeface="Gill Sans MT" panose="020B0502020104020203" pitchFamily="34" charset="0"/>
                        <a:cs typeface="Times New Roman" panose="02020603050405020304" pitchFamily="18" charset="0"/>
                      </a:endParaRPr>
                    </a:p>
                  </a:txBody>
                  <a:tcPr marL="108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9974346"/>
                  </a:ext>
                </a:extLst>
              </a:tr>
              <a:tr h="462581">
                <a:tc>
                  <a:txBody>
                    <a:bodyPr/>
                    <a:lstStyle/>
                    <a:p>
                      <a:pPr algn="ctr" fontAlgn="ctr">
                        <a:spcBef>
                          <a:spcPts val="0"/>
                        </a:spcBef>
                        <a:spcAft>
                          <a:spcPts val="0"/>
                        </a:spcAft>
                      </a:pPr>
                      <a:r>
                        <a:rPr lang="it-IT" sz="1100" b="1" i="0" u="none" strike="noStrike" dirty="0">
                          <a:effectLst/>
                          <a:latin typeface="Gill Sans MT" panose="020B0502020104020203" pitchFamily="34" charset="0"/>
                          <a:cs typeface="Times New Roman" panose="02020603050405020304" pitchFamily="18" charset="0"/>
                        </a:rPr>
                        <a:t>TTR</a:t>
                      </a:r>
                      <a:endParaRPr lang="en-US" sz="1100" b="1" i="0" u="none" strike="noStrike" dirty="0">
                        <a:effectLst/>
                        <a:latin typeface="Gill Sans MT" panose="020B0502020104020203" pitchFamily="34" charset="0"/>
                        <a:cs typeface="Times New Roman" panose="02020603050405020304" pitchFamily="18" charset="0"/>
                      </a:endParaRPr>
                    </a:p>
                  </a:txBody>
                  <a:tcPr marL="36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spcBef>
                          <a:spcPts val="0"/>
                        </a:spcBef>
                        <a:spcAft>
                          <a:spcPts val="0"/>
                        </a:spcAft>
                      </a:pPr>
                      <a:r>
                        <a:rPr lang="it-IT" sz="1100" b="0" i="0" u="none" strike="noStrike" dirty="0">
                          <a:effectLst/>
                          <a:latin typeface="Gill Sans MT" panose="020B0502020104020203" pitchFamily="34" charset="0"/>
                          <a:cs typeface="Times New Roman" panose="02020603050405020304" pitchFamily="18" charset="0"/>
                        </a:rPr>
                        <a:t>Pezzo</a:t>
                      </a:r>
                      <a:endParaRPr lang="en-US" sz="1100" b="0" i="0" u="none" strike="noStrike" dirty="0">
                        <a:effectLst/>
                        <a:latin typeface="Gill Sans MT" panose="020B0502020104020203" pitchFamily="34" charset="0"/>
                        <a:cs typeface="Times New Roman" panose="02020603050405020304" pitchFamily="18" charset="0"/>
                      </a:endParaRPr>
                    </a:p>
                  </a:txBody>
                  <a:tcPr marL="36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100" b="0" i="0" u="none" strike="noStrike" dirty="0">
                          <a:solidFill>
                            <a:srgbClr val="000000"/>
                          </a:solidFill>
                          <a:effectLst/>
                          <a:latin typeface="Gill Sans MT" panose="020B0502020104020203" pitchFamily="34" charset="0"/>
                          <a:cs typeface="Times New Roman" panose="02020603050405020304" pitchFamily="18" charset="0"/>
                        </a:rPr>
                        <a:t>Tutti i servizi connessi alla fornitura a noleggio di materiale in TTR per le sale operatorie.</a:t>
                      </a:r>
                    </a:p>
                  </a:txBody>
                  <a:tcPr marL="108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854279275"/>
                  </a:ext>
                </a:extLst>
              </a:tr>
            </a:tbl>
          </a:graphicData>
        </a:graphic>
      </p:graphicFrame>
      <p:cxnSp>
        <p:nvCxnSpPr>
          <p:cNvPr id="7" name="Straight Connector 6">
            <a:extLst>
              <a:ext uri="{FF2B5EF4-FFF2-40B4-BE49-F238E27FC236}">
                <a16:creationId xmlns:a16="http://schemas.microsoft.com/office/drawing/2014/main" id="{6CF8DB66-3F0D-434E-96DA-A81EF1F2ACCC}"/>
              </a:ext>
            </a:extLst>
          </p:cNvPr>
          <p:cNvCxnSpPr>
            <a:cxnSpLocks/>
            <a:stCxn id="3" idx="3"/>
          </p:cNvCxnSpPr>
          <p:nvPr/>
        </p:nvCxnSpPr>
        <p:spPr>
          <a:xfrm>
            <a:off x="467544" y="1782854"/>
            <a:ext cx="8352928" cy="36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Graphic 2" descr="Euro with solid fill">
            <a:extLst>
              <a:ext uri="{FF2B5EF4-FFF2-40B4-BE49-F238E27FC236}">
                <a16:creationId xmlns:a16="http://schemas.microsoft.com/office/drawing/2014/main" id="{8B76748B-7426-46EE-8079-5E99C7C25BD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503" y="1602833"/>
            <a:ext cx="360041" cy="360041"/>
          </a:xfrm>
          <a:prstGeom prst="rect">
            <a:avLst/>
          </a:prstGeom>
        </p:spPr>
      </p:pic>
      <p:sp>
        <p:nvSpPr>
          <p:cNvPr id="2" name="Triangolo isoscele 1">
            <a:extLst>
              <a:ext uri="{FF2B5EF4-FFF2-40B4-BE49-F238E27FC236}">
                <a16:creationId xmlns:a16="http://schemas.microsoft.com/office/drawing/2014/main" id="{57C14489-8820-4638-AEB5-D808FB880CAA}"/>
              </a:ext>
            </a:extLst>
          </p:cNvPr>
          <p:cNvSpPr/>
          <p:nvPr/>
        </p:nvSpPr>
        <p:spPr>
          <a:xfrm rot="10800000">
            <a:off x="827583" y="5589240"/>
            <a:ext cx="7152655" cy="153507"/>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a:extLst>
              <a:ext uri="{FF2B5EF4-FFF2-40B4-BE49-F238E27FC236}">
                <a16:creationId xmlns:a16="http://schemas.microsoft.com/office/drawing/2014/main" id="{5C1A626B-C68F-414F-9034-09DA1641CC17}"/>
              </a:ext>
            </a:extLst>
          </p:cNvPr>
          <p:cNvSpPr txBox="1"/>
          <p:nvPr/>
        </p:nvSpPr>
        <p:spPr>
          <a:xfrm>
            <a:off x="635633" y="5853172"/>
            <a:ext cx="7872734" cy="769441"/>
          </a:xfrm>
          <a:prstGeom prst="rect">
            <a:avLst/>
          </a:prstGeom>
          <a:noFill/>
        </p:spPr>
        <p:txBody>
          <a:bodyPr wrap="square" rtlCol="0">
            <a:spAutoFit/>
          </a:bodyPr>
          <a:lstStyle/>
          <a:p>
            <a:pPr algn="just"/>
            <a:r>
              <a:rPr lang="it-IT" sz="1100" b="0" i="0" u="none" strike="noStrike" dirty="0">
                <a:solidFill>
                  <a:srgbClr val="000000"/>
                </a:solidFill>
                <a:effectLst/>
                <a:latin typeface="Gill Sans MT" panose="020B0502020104020203" pitchFamily="34" charset="0"/>
                <a:cs typeface="Times New Roman" panose="02020603050405020304" pitchFamily="18" charset="0"/>
              </a:rPr>
              <a:t>Per ciascuna voce di remunerazione verrà definita una dotazione giornaliera</a:t>
            </a:r>
            <a:r>
              <a:rPr lang="it-IT" sz="1100" b="0" i="0" u="none" strike="noStrike" dirty="0">
                <a:effectLst/>
                <a:latin typeface="Gill Sans MT" panose="020B0502020104020203" pitchFamily="34" charset="0"/>
                <a:cs typeface="Times New Roman" panose="02020603050405020304" pitchFamily="18" charset="0"/>
              </a:rPr>
              <a:t> </a:t>
            </a:r>
            <a:r>
              <a:rPr lang="it-IT" sz="1100" b="1" i="0" u="none" strike="noStrike" dirty="0">
                <a:effectLst/>
                <a:latin typeface="Gill Sans MT" panose="020B0502020104020203" pitchFamily="34" charset="0"/>
                <a:cs typeface="Times New Roman" panose="02020603050405020304" pitchFamily="18" charset="0"/>
              </a:rPr>
              <a:t>comprensiva delle scorte</a:t>
            </a:r>
            <a:r>
              <a:rPr lang="it-IT" sz="1100" b="0" i="0" u="none" strike="noStrike" dirty="0">
                <a:solidFill>
                  <a:srgbClr val="000000"/>
                </a:solidFill>
                <a:effectLst/>
                <a:latin typeface="Gill Sans MT" panose="020B0502020104020203" pitchFamily="34" charset="0"/>
                <a:cs typeface="Times New Roman" panose="02020603050405020304" pitchFamily="18" charset="0"/>
              </a:rPr>
              <a:t>. In particolare per quanto riguarda la biancheria piana verrà determinata una </a:t>
            </a:r>
            <a:r>
              <a:rPr lang="it-IT" sz="1100" b="1" i="0" u="none" strike="noStrike" dirty="0">
                <a:solidFill>
                  <a:srgbClr val="000000"/>
                </a:solidFill>
                <a:effectLst/>
                <a:latin typeface="Gill Sans MT" panose="020B0502020104020203" pitchFamily="34" charset="0"/>
                <a:cs typeface="Times New Roman" panose="02020603050405020304" pitchFamily="18" charset="0"/>
              </a:rPr>
              <a:t>vestizione tipo per posto letto </a:t>
            </a:r>
            <a:r>
              <a:rPr lang="it-IT" sz="1100" b="0" i="0" u="none" strike="noStrike" dirty="0">
                <a:solidFill>
                  <a:srgbClr val="000000"/>
                </a:solidFill>
                <a:effectLst/>
                <a:latin typeface="Gill Sans MT" panose="020B0502020104020203" pitchFamily="34" charset="0"/>
                <a:cs typeface="Times New Roman" panose="02020603050405020304" pitchFamily="18" charset="0"/>
              </a:rPr>
              <a:t>e una </a:t>
            </a:r>
            <a:r>
              <a:rPr lang="it-IT" sz="1100" b="1" i="0" u="none" strike="noStrike" dirty="0">
                <a:solidFill>
                  <a:srgbClr val="000000"/>
                </a:solidFill>
                <a:effectLst/>
                <a:latin typeface="Gill Sans MT" panose="020B0502020104020203" pitchFamily="34" charset="0"/>
                <a:cs typeface="Times New Roman" panose="02020603050405020304" pitchFamily="18" charset="0"/>
              </a:rPr>
              <a:t>dotazione giornaliera minima di cambi/scorta </a:t>
            </a:r>
            <a:r>
              <a:rPr lang="it-IT" sz="1100" b="0" i="0" u="none" strike="noStrike" dirty="0">
                <a:solidFill>
                  <a:srgbClr val="000000"/>
                </a:solidFill>
                <a:effectLst/>
                <a:latin typeface="Gill Sans MT" panose="020B0502020104020203" pitchFamily="34" charset="0"/>
                <a:cs typeface="Times New Roman" panose="02020603050405020304" pitchFamily="18" charset="0"/>
              </a:rPr>
              <a:t>che l’operatore potrà migliorare in sede di offerta sulla base della propria organizzazione del servizio e in base alle caratteristiche logistiche del presidio.</a:t>
            </a:r>
          </a:p>
        </p:txBody>
      </p:sp>
    </p:spTree>
    <p:extLst>
      <p:ext uri="{BB962C8B-B14F-4D97-AF65-F5344CB8AC3E}">
        <p14:creationId xmlns:p14="http://schemas.microsoft.com/office/powerpoint/2010/main" val="358971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1">
            <a:extLst>
              <a:ext uri="{FF2B5EF4-FFF2-40B4-BE49-F238E27FC236}">
                <a16:creationId xmlns:a16="http://schemas.microsoft.com/office/drawing/2014/main" id="{792A73E5-0F9D-471B-A5E5-734EE0360265}"/>
              </a:ext>
            </a:extLst>
          </p:cNvPr>
          <p:cNvSpPr txBox="1">
            <a:spLocks noChangeArrowheads="1"/>
          </p:cNvSpPr>
          <p:nvPr/>
        </p:nvSpPr>
        <p:spPr bwMode="auto">
          <a:xfrm>
            <a:off x="300132" y="877540"/>
            <a:ext cx="866435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90170" algn="just">
              <a:spcBef>
                <a:spcPts val="0"/>
              </a:spcBef>
            </a:pPr>
            <a:r>
              <a:rPr lang="it-IT" sz="1400" dirty="0">
                <a:latin typeface="Gill Sans MT" panose="020B0502020104020203" pitchFamily="34" charset="0"/>
                <a:cs typeface="Times New Roman" panose="02020603050405020304" pitchFamily="18" charset="0"/>
              </a:rPr>
              <a:t>La procedura in oggetto verrà indetta in conformità all’Allegato 1 del </a:t>
            </a:r>
            <a:r>
              <a:rPr lang="it-IT" sz="1400" b="1" dirty="0">
                <a:latin typeface="Gill Sans MT" panose="020B0502020104020203" pitchFamily="34" charset="0"/>
                <a:cs typeface="Times New Roman" panose="02020603050405020304" pitchFamily="18" charset="0"/>
              </a:rPr>
              <a:t>Decreto Ministeriale 09 dicembre 2020 </a:t>
            </a:r>
            <a:r>
              <a:rPr lang="it-IT" sz="1400" dirty="0">
                <a:latin typeface="Gill Sans MT" panose="020B0502020104020203" pitchFamily="34" charset="0"/>
                <a:cs typeface="Times New Roman" panose="02020603050405020304" pitchFamily="18" charset="0"/>
              </a:rPr>
              <a:t>“</a:t>
            </a:r>
            <a:r>
              <a:rPr lang="it-IT" sz="1400" i="1" dirty="0">
                <a:latin typeface="Gill Sans MT" panose="020B0502020104020203" pitchFamily="34" charset="0"/>
                <a:cs typeface="Times New Roman" panose="02020603050405020304" pitchFamily="18" charset="0"/>
              </a:rPr>
              <a:t>Criteri ambientali minimi per l’affidamento del servizio di lavaggio industriale e noleggio di tessili e </a:t>
            </a:r>
            <a:r>
              <a:rPr lang="it-IT" sz="1400" i="1" dirty="0" err="1">
                <a:latin typeface="Gill Sans MT" panose="020B0502020104020203" pitchFamily="34" charset="0"/>
                <a:cs typeface="Times New Roman" panose="02020603050405020304" pitchFamily="18" charset="0"/>
              </a:rPr>
              <a:t>materasseria</a:t>
            </a:r>
            <a:r>
              <a:rPr lang="it-IT" sz="1400" dirty="0">
                <a:latin typeface="Gill Sans MT" panose="020B0502020104020203" pitchFamily="34" charset="0"/>
                <a:cs typeface="Times New Roman" panose="02020603050405020304" pitchFamily="18" charset="0"/>
              </a:rPr>
              <a:t>” (CAM </a:t>
            </a:r>
            <a:r>
              <a:rPr lang="it-IT" sz="1400" dirty="0" err="1">
                <a:latin typeface="Gill Sans MT" panose="020B0502020104020203" pitchFamily="34" charset="0"/>
                <a:cs typeface="Times New Roman" panose="02020603050405020304" pitchFamily="18" charset="0"/>
              </a:rPr>
              <a:t>lavanolo</a:t>
            </a:r>
            <a:r>
              <a:rPr lang="it-IT" sz="1400" dirty="0">
                <a:latin typeface="Gill Sans MT" panose="020B0502020104020203" pitchFamily="34" charset="0"/>
                <a:cs typeface="Times New Roman" panose="02020603050405020304" pitchFamily="18" charset="0"/>
              </a:rPr>
              <a:t>) e all’allegato 1 del </a:t>
            </a:r>
            <a:r>
              <a:rPr lang="it-IT" sz="1400" b="1" dirty="0">
                <a:latin typeface="Gill Sans MT" panose="020B0502020104020203" pitchFamily="34" charset="0"/>
                <a:cs typeface="Times New Roman" panose="02020603050405020304" pitchFamily="18" charset="0"/>
              </a:rPr>
              <a:t>Decreto Ministeriale 30 giugno 2021 </a:t>
            </a:r>
            <a:r>
              <a:rPr lang="it-IT" sz="1400" dirty="0">
                <a:latin typeface="Gill Sans MT" panose="020B0502020104020203" pitchFamily="34" charset="0"/>
                <a:cs typeface="Times New Roman" panose="02020603050405020304" pitchFamily="18" charset="0"/>
              </a:rPr>
              <a:t>“</a:t>
            </a:r>
            <a:r>
              <a:rPr lang="it-IT" sz="1400" i="1" dirty="0">
                <a:latin typeface="Gill Sans MT" panose="020B0502020104020203" pitchFamily="34" charset="0"/>
                <a:cs typeface="Times New Roman" panose="02020603050405020304" pitchFamily="18" charset="0"/>
              </a:rPr>
              <a:t>Adozione dei criteri ambientali minimi per forniture e noleggio di prodotti tessili, ivi inclusi mascherine filtranti, dispositivi medici e dispositivi di protezione individuale nonché servizio integrato di ritiro, restyling e finissaggio dei prodotti tessili</a:t>
            </a:r>
            <a:r>
              <a:rPr lang="it-IT" sz="1400" dirty="0">
                <a:latin typeface="Gill Sans MT" panose="020B0502020104020203" pitchFamily="34" charset="0"/>
                <a:cs typeface="Times New Roman" panose="02020603050405020304" pitchFamily="18" charset="0"/>
              </a:rPr>
              <a:t>” (CAM tessili). Si riporta di seguito una sintesi circa l’applicazione dei CAM prevista nella documentazione di gara.</a:t>
            </a:r>
          </a:p>
        </p:txBody>
      </p:sp>
      <p:sp>
        <p:nvSpPr>
          <p:cNvPr id="10" name="Snip Single Corner Rectangle 41">
            <a:extLst>
              <a:ext uri="{FF2B5EF4-FFF2-40B4-BE49-F238E27FC236}">
                <a16:creationId xmlns:a16="http://schemas.microsoft.com/office/drawing/2014/main" id="{3192AAF5-34E1-44B1-A206-6CCAF63B874A}"/>
              </a:ext>
            </a:extLst>
          </p:cNvPr>
          <p:cNvSpPr/>
          <p:nvPr/>
        </p:nvSpPr>
        <p:spPr>
          <a:xfrm>
            <a:off x="349760" y="2623065"/>
            <a:ext cx="2610032" cy="3299525"/>
          </a:xfrm>
          <a:prstGeom prst="snip1Rect">
            <a:avLst>
              <a:gd name="adj" fmla="val 10961"/>
            </a:avLst>
          </a:prstGeom>
          <a:noFill/>
          <a:ln w="25400" cap="flat" cmpd="sng" algn="ctr">
            <a:solidFill>
              <a:schemeClr val="accent3"/>
            </a:solidFill>
            <a:prstDash val="solid"/>
          </a:ln>
          <a:effectLst/>
        </p:spPr>
        <p:txBody>
          <a:bodyPr spcFirstLastPara="0" vert="horz" wrap="square" lIns="180000" tIns="1080000" rIns="180000" bIns="180000" numCol="1" spcCol="1270" anchor="t" anchorCtr="0">
            <a:noAutofit/>
          </a:bodyPr>
          <a:lstStyle/>
          <a:p>
            <a:pPr marL="0" marR="0" lvl="0" indent="0" defTabSz="913686"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11" name="Snip Single Corner Rectangle 43">
            <a:extLst>
              <a:ext uri="{FF2B5EF4-FFF2-40B4-BE49-F238E27FC236}">
                <a16:creationId xmlns:a16="http://schemas.microsoft.com/office/drawing/2014/main" id="{A1D7BC88-9441-4160-A9C5-9151113C9EF5}"/>
              </a:ext>
            </a:extLst>
          </p:cNvPr>
          <p:cNvSpPr/>
          <p:nvPr/>
        </p:nvSpPr>
        <p:spPr>
          <a:xfrm>
            <a:off x="3303808" y="2649755"/>
            <a:ext cx="2520200" cy="3299525"/>
          </a:xfrm>
          <a:prstGeom prst="snip1Rect">
            <a:avLst>
              <a:gd name="adj" fmla="val 11675"/>
            </a:avLst>
          </a:prstGeom>
          <a:noFill/>
          <a:ln w="25400" cap="flat" cmpd="sng" algn="ctr">
            <a:solidFill>
              <a:schemeClr val="accent3">
                <a:lumMod val="75000"/>
              </a:schemeClr>
            </a:solidFill>
            <a:prstDash val="solid"/>
          </a:ln>
          <a:effectLst/>
        </p:spPr>
        <p:txBody>
          <a:bodyPr spcFirstLastPara="0" vert="horz" wrap="square" lIns="180000" tIns="1080000" rIns="180000" bIns="180000" numCol="1" spcCol="1270" anchor="t" anchorCtr="0">
            <a:noAutofit/>
          </a:bodyPr>
          <a:lstStyle/>
          <a:p>
            <a:pPr marL="0" marR="0" lvl="0" indent="0" defTabSz="913686"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12" name="Snip Single Corner Rectangle 45">
            <a:extLst>
              <a:ext uri="{FF2B5EF4-FFF2-40B4-BE49-F238E27FC236}">
                <a16:creationId xmlns:a16="http://schemas.microsoft.com/office/drawing/2014/main" id="{6A71A5BF-CD42-4454-9787-94521EC01D7F}"/>
              </a:ext>
            </a:extLst>
          </p:cNvPr>
          <p:cNvSpPr/>
          <p:nvPr/>
        </p:nvSpPr>
        <p:spPr>
          <a:xfrm>
            <a:off x="6184128" y="2645221"/>
            <a:ext cx="2636344" cy="3296350"/>
          </a:xfrm>
          <a:prstGeom prst="snip1Rect">
            <a:avLst>
              <a:gd name="adj" fmla="val 10605"/>
            </a:avLst>
          </a:prstGeom>
          <a:noFill/>
          <a:ln w="25400" cap="flat" cmpd="sng" algn="ctr">
            <a:solidFill>
              <a:schemeClr val="accent3">
                <a:lumMod val="50000"/>
              </a:schemeClr>
            </a:solidFill>
            <a:prstDash val="solid"/>
          </a:ln>
          <a:effectLst/>
        </p:spPr>
        <p:txBody>
          <a:bodyPr spcFirstLastPara="0" vert="horz" wrap="square" lIns="180000" tIns="1080000" rIns="180000" bIns="180000" numCol="1" spcCol="1270" anchor="t" anchorCtr="0">
            <a:noAutofit/>
          </a:bodyPr>
          <a:lstStyle/>
          <a:p>
            <a:pPr marL="0" marR="0" lvl="0" indent="0" defTabSz="913686"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4" name="Rectangle: Rounded Corners 3">
            <a:extLst>
              <a:ext uri="{FF2B5EF4-FFF2-40B4-BE49-F238E27FC236}">
                <a16:creationId xmlns:a16="http://schemas.microsoft.com/office/drawing/2014/main" id="{041C3F63-50CC-4E0B-9008-8B703ACA896B}"/>
              </a:ext>
            </a:extLst>
          </p:cNvPr>
          <p:cNvSpPr/>
          <p:nvPr/>
        </p:nvSpPr>
        <p:spPr>
          <a:xfrm>
            <a:off x="467544" y="2420888"/>
            <a:ext cx="2074256" cy="50405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Gill Sans MT" panose="020B0502020104020203" pitchFamily="34" charset="0"/>
                <a:cs typeface="Arial" panose="020B0604020202020204" pitchFamily="34" charset="0"/>
              </a:rPr>
              <a:t>Requisiti tecnici</a:t>
            </a:r>
            <a:endParaRPr lang="en-US" sz="1200" b="1" dirty="0">
              <a:latin typeface="Gill Sans MT" panose="020B0502020104020203"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0CA54518-94B7-47AE-AC55-781031410241}"/>
              </a:ext>
            </a:extLst>
          </p:cNvPr>
          <p:cNvSpPr/>
          <p:nvPr/>
        </p:nvSpPr>
        <p:spPr>
          <a:xfrm>
            <a:off x="6278192" y="2420888"/>
            <a:ext cx="2066176" cy="454205"/>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latin typeface="Gill Sans MT" panose="020B0502020104020203" pitchFamily="34" charset="0"/>
                <a:cs typeface="Arial" panose="020B0604020202020204" pitchFamily="34" charset="0"/>
              </a:rPr>
              <a:t>Criteri premianti</a:t>
            </a:r>
            <a:endParaRPr lang="en-US" sz="1200" b="1" dirty="0">
              <a:latin typeface="Gill Sans MT" panose="020B0502020104020203"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E8B6F583-0ECA-4E21-BDA6-859A90559DCF}"/>
              </a:ext>
            </a:extLst>
          </p:cNvPr>
          <p:cNvSpPr/>
          <p:nvPr/>
        </p:nvSpPr>
        <p:spPr>
          <a:xfrm>
            <a:off x="3366120" y="2450754"/>
            <a:ext cx="2066176" cy="50088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latin typeface="Gill Sans MT" panose="020B0502020104020203" pitchFamily="34" charset="0"/>
                <a:cs typeface="Arial" panose="020B0604020202020204" pitchFamily="34" charset="0"/>
              </a:rPr>
              <a:t>Requisiti partecipazione/esecuzione</a:t>
            </a:r>
            <a:endParaRPr lang="en-US" sz="1100" b="1" dirty="0">
              <a:latin typeface="Gill Sans MT" panose="020B0502020104020203" pitchFamily="34" charset="0"/>
              <a:cs typeface="Arial" panose="020B0604020202020204" pitchFamily="34" charset="0"/>
            </a:endParaRPr>
          </a:p>
        </p:txBody>
      </p:sp>
      <p:sp>
        <p:nvSpPr>
          <p:cNvPr id="17" name="TextBox 16">
            <a:extLst>
              <a:ext uri="{FF2B5EF4-FFF2-40B4-BE49-F238E27FC236}">
                <a16:creationId xmlns:a16="http://schemas.microsoft.com/office/drawing/2014/main" id="{DFBE9697-458C-470C-9BFA-0B1665C878BA}"/>
              </a:ext>
            </a:extLst>
          </p:cNvPr>
          <p:cNvSpPr txBox="1"/>
          <p:nvPr/>
        </p:nvSpPr>
        <p:spPr>
          <a:xfrm>
            <a:off x="351480" y="2921769"/>
            <a:ext cx="2636344" cy="3162404"/>
          </a:xfrm>
          <a:prstGeom prst="rect">
            <a:avLst/>
          </a:prstGeom>
          <a:noFill/>
        </p:spPr>
        <p:txBody>
          <a:bodyPr wrap="square" rtlCol="0">
            <a:spAutoFit/>
          </a:bodyPr>
          <a:lstStyle/>
          <a:p>
            <a:pPr marL="171450" indent="-171450">
              <a:buFont typeface="Arial" panose="020B0604020202020204" pitchFamily="34" charset="0"/>
              <a:buChar char="•"/>
            </a:pPr>
            <a:r>
              <a:rPr lang="it-IT" sz="1050" b="1" dirty="0">
                <a:solidFill>
                  <a:schemeClr val="tx1"/>
                </a:solidFill>
                <a:latin typeface="Gill Sans MT" panose="020B0502020104020203" pitchFamily="34" charset="0"/>
                <a:cs typeface="Times New Roman" panose="02020603050405020304" pitchFamily="18" charset="0"/>
              </a:rPr>
              <a:t>Prodotti tessili </a:t>
            </a:r>
            <a:r>
              <a:rPr lang="it-IT" sz="1050" b="0" dirty="0">
                <a:solidFill>
                  <a:schemeClr val="tx1"/>
                </a:solidFill>
                <a:latin typeface="Gill Sans MT" panose="020B0502020104020203" pitchFamily="34" charset="0"/>
                <a:cs typeface="Times New Roman" panose="02020603050405020304" pitchFamily="18" charset="0"/>
              </a:rPr>
              <a:t>(</a:t>
            </a:r>
            <a:r>
              <a:rPr lang="it-IT" sz="1050" dirty="0">
                <a:solidFill>
                  <a:schemeClr val="tx1"/>
                </a:solidFill>
                <a:latin typeface="Gill Sans MT" panose="020B0502020104020203" pitchFamily="34" charset="0"/>
                <a:cs typeface="Times New Roman" panose="02020603050405020304" pitchFamily="18" charset="0"/>
              </a:rPr>
              <a:t>conformità ai CAM tessili di cui all’Allegato 1 del D.M. 30 giugno 2021)</a:t>
            </a:r>
          </a:p>
          <a:p>
            <a:pPr marL="171450" indent="-171450">
              <a:buFont typeface="Arial" panose="020B0604020202020204" pitchFamily="34" charset="0"/>
              <a:buChar char="•"/>
            </a:pPr>
            <a:r>
              <a:rPr lang="it-IT" sz="1050" b="1" dirty="0">
                <a:solidFill>
                  <a:schemeClr val="tx1"/>
                </a:solidFill>
                <a:latin typeface="Gill Sans MT" panose="020B0502020104020203" pitchFamily="34" charset="0"/>
                <a:cs typeface="Times New Roman" panose="02020603050405020304" pitchFamily="18" charset="0"/>
              </a:rPr>
              <a:t>Materassi e guanciali </a:t>
            </a:r>
            <a:r>
              <a:rPr lang="it-IT" sz="1050" b="0" dirty="0">
                <a:solidFill>
                  <a:schemeClr val="tx1"/>
                </a:solidFill>
                <a:latin typeface="Gill Sans MT" panose="020B0502020104020203" pitchFamily="34" charset="0"/>
                <a:cs typeface="Times New Roman" panose="02020603050405020304" pitchFamily="18" charset="0"/>
              </a:rPr>
              <a:t>(classe 1 IM di reazione al fuoco; imbottiture in poliuretano con certificazione </a:t>
            </a:r>
            <a:r>
              <a:rPr lang="it-IT" sz="1050" b="0" dirty="0" err="1">
                <a:solidFill>
                  <a:schemeClr val="tx1"/>
                </a:solidFill>
                <a:latin typeface="Gill Sans MT" panose="020B0502020104020203" pitchFamily="34" charset="0"/>
                <a:cs typeface="Times New Roman" panose="02020603050405020304" pitchFamily="18" charset="0"/>
              </a:rPr>
              <a:t>CertiPUR</a:t>
            </a:r>
            <a:r>
              <a:rPr lang="it-IT" sz="1050" b="0" dirty="0">
                <a:solidFill>
                  <a:schemeClr val="tx1"/>
                </a:solidFill>
                <a:latin typeface="Gill Sans MT" panose="020B0502020104020203" pitchFamily="34" charset="0"/>
                <a:cs typeface="Times New Roman" panose="02020603050405020304" pitchFamily="18" charset="0"/>
              </a:rPr>
              <a:t>; fodere e cerniere con certificazione STANDARD 100 by OEKO TEX®; materassi facilmente </a:t>
            </a:r>
            <a:r>
              <a:rPr lang="it-IT" sz="1050" b="0" dirty="0" err="1">
                <a:solidFill>
                  <a:schemeClr val="tx1"/>
                </a:solidFill>
                <a:latin typeface="Gill Sans MT" panose="020B0502020104020203" pitchFamily="34" charset="0"/>
                <a:cs typeface="Times New Roman" panose="02020603050405020304" pitchFamily="18" charset="0"/>
              </a:rPr>
              <a:t>disassemblabili</a:t>
            </a:r>
            <a:r>
              <a:rPr lang="it-IT" sz="1050" b="0" dirty="0">
                <a:solidFill>
                  <a:schemeClr val="tx1"/>
                </a:solidFill>
                <a:latin typeface="Gill Sans MT" panose="020B0502020104020203" pitchFamily="34" charset="0"/>
                <a:cs typeface="Times New Roman" panose="02020603050405020304" pitchFamily="18" charset="0"/>
              </a:rPr>
              <a:t>; ...)</a:t>
            </a:r>
          </a:p>
          <a:p>
            <a:pPr marL="171450" indent="-171450">
              <a:buFont typeface="Arial" panose="020B0604020202020204" pitchFamily="34" charset="0"/>
              <a:buChar char="•"/>
            </a:pPr>
            <a:r>
              <a:rPr lang="it-IT" sz="1050" b="1" dirty="0">
                <a:solidFill>
                  <a:schemeClr val="tx1"/>
                </a:solidFill>
                <a:latin typeface="Gill Sans MT" panose="020B0502020104020203" pitchFamily="34" charset="0"/>
                <a:cs typeface="Times New Roman" panose="02020603050405020304" pitchFamily="18" charset="0"/>
              </a:rPr>
              <a:t>Sistemi di recupero delle risorse idriche </a:t>
            </a:r>
            <a:r>
              <a:rPr lang="it-IT" sz="1050" b="0" dirty="0">
                <a:solidFill>
                  <a:schemeClr val="tx1"/>
                </a:solidFill>
                <a:latin typeface="Gill Sans MT" panose="020B0502020104020203" pitchFamily="34" charset="0"/>
                <a:cs typeface="Times New Roman" panose="02020603050405020304" pitchFamily="18" charset="0"/>
              </a:rPr>
              <a:t>(presenza di idonei sistemi di filtraggio e riutilizzo dell’acqua)</a:t>
            </a:r>
          </a:p>
          <a:p>
            <a:pPr marL="171450" indent="-171450">
              <a:buFont typeface="Arial" panose="020B0604020202020204" pitchFamily="34" charset="0"/>
              <a:buChar char="•"/>
            </a:pPr>
            <a:r>
              <a:rPr lang="it-IT" sz="1050" b="1" dirty="0">
                <a:solidFill>
                  <a:schemeClr val="tx1"/>
                </a:solidFill>
                <a:latin typeface="Gill Sans MT" panose="020B0502020104020203" pitchFamily="34" charset="0"/>
                <a:cs typeface="Times New Roman" panose="02020603050405020304" pitchFamily="18" charset="0"/>
              </a:rPr>
              <a:t>Detergenti e “sistemi a più componenti” per il lavaggio industriale dei tessili </a:t>
            </a:r>
            <a:r>
              <a:rPr lang="it-IT" sz="1050" b="0" dirty="0">
                <a:solidFill>
                  <a:schemeClr val="tx1"/>
                </a:solidFill>
                <a:latin typeface="Gill Sans MT" panose="020B0502020104020203" pitchFamily="34" charset="0"/>
                <a:cs typeface="Times New Roman" panose="02020603050405020304" pitchFamily="18" charset="0"/>
              </a:rPr>
              <a:t>(possesso del marchio di qualità ecologica Ecolabel (UE) o etichetta ambientale equivalente di cui alla UNI EN ISO 14024:2018</a:t>
            </a:r>
            <a:r>
              <a:rPr lang="it-IT" sz="900" b="0" dirty="0">
                <a:solidFill>
                  <a:schemeClr val="tx1"/>
                </a:solidFill>
                <a:latin typeface="Gill Sans MT" panose="020B0502020104020203" pitchFamily="34" charset="0"/>
                <a:cs typeface="Times New Roman" panose="02020603050405020304" pitchFamily="18" charset="0"/>
              </a:rPr>
              <a:t>)</a:t>
            </a:r>
            <a:endParaRPr lang="en-US" sz="1600" dirty="0">
              <a:latin typeface="Gill Sans MT" panose="020B0502020104020203" pitchFamily="34" charset="0"/>
              <a:cs typeface="Times New Roman" panose="02020603050405020304" pitchFamily="18" charset="0"/>
            </a:endParaRPr>
          </a:p>
          <a:p>
            <a:pPr marL="171450" indent="-171450">
              <a:buFont typeface="Arial" panose="020B0604020202020204" pitchFamily="34" charset="0"/>
              <a:buChar char="•"/>
            </a:pPr>
            <a:endParaRPr lang="it-IT" sz="1050" b="0" dirty="0">
              <a:solidFill>
                <a:schemeClr val="tx1"/>
              </a:solidFill>
              <a:latin typeface="Gill Sans MT" panose="020B0502020104020203"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2425E4A5-744A-4C3E-AA22-D07552F6A859}"/>
              </a:ext>
            </a:extLst>
          </p:cNvPr>
          <p:cNvSpPr txBox="1"/>
          <p:nvPr/>
        </p:nvSpPr>
        <p:spPr>
          <a:xfrm>
            <a:off x="3366120" y="2933605"/>
            <a:ext cx="2502024" cy="1384995"/>
          </a:xfrm>
          <a:prstGeom prst="rect">
            <a:avLst/>
          </a:prstGeom>
          <a:noFill/>
        </p:spPr>
        <p:txBody>
          <a:bodyPr wrap="square">
            <a:spAutoFit/>
          </a:bodyPr>
          <a:lstStyle/>
          <a:p>
            <a:pPr marL="171450" indent="-171450">
              <a:buFont typeface="Arial" panose="020B0604020202020204" pitchFamily="34" charset="0"/>
              <a:buChar char="•"/>
            </a:pPr>
            <a:r>
              <a:rPr lang="it-IT" sz="1050" b="1" dirty="0">
                <a:solidFill>
                  <a:schemeClr val="tx1"/>
                </a:solidFill>
                <a:latin typeface="Gill Sans MT" panose="020B0502020104020203" pitchFamily="34" charset="0"/>
                <a:cs typeface="Times New Roman" panose="02020603050405020304" pitchFamily="18" charset="0"/>
              </a:rPr>
              <a:t>Sistema di gestione ambientale </a:t>
            </a:r>
            <a:r>
              <a:rPr lang="it-IT" sz="1050" b="0" dirty="0">
                <a:solidFill>
                  <a:schemeClr val="tx1"/>
                </a:solidFill>
                <a:latin typeface="Gill Sans MT" panose="020B0502020104020203" pitchFamily="34" charset="0"/>
                <a:cs typeface="Times New Roman" panose="02020603050405020304" pitchFamily="18" charset="0"/>
              </a:rPr>
              <a:t>(conformità alla UNI EN ISO 14001 oppure alla registrazione EMAS-Regolamento CE 1221/2009)</a:t>
            </a:r>
          </a:p>
          <a:p>
            <a:pPr marL="171450" indent="-171450">
              <a:buFont typeface="Arial" panose="020B0604020202020204" pitchFamily="34" charset="0"/>
              <a:buChar char="•"/>
            </a:pPr>
            <a:endParaRPr lang="it-IT" sz="1050" b="0" dirty="0">
              <a:solidFill>
                <a:schemeClr val="tx1"/>
              </a:solidFill>
              <a:latin typeface="Gill Sans MT" panose="020B0502020104020203" pitchFamily="34" charset="0"/>
              <a:cs typeface="Times New Roman" panose="02020603050405020304" pitchFamily="18" charset="0"/>
            </a:endParaRPr>
          </a:p>
          <a:p>
            <a:pPr marL="171450" indent="-171450">
              <a:buFont typeface="Arial" panose="020B0604020202020204" pitchFamily="34" charset="0"/>
              <a:buChar char="•"/>
            </a:pPr>
            <a:r>
              <a:rPr lang="it-IT" sz="1050" b="1" dirty="0">
                <a:solidFill>
                  <a:schemeClr val="tx1"/>
                </a:solidFill>
                <a:latin typeface="Gill Sans MT" panose="020B0502020104020203" pitchFamily="34" charset="0"/>
                <a:cs typeface="Times New Roman" panose="02020603050405020304" pitchFamily="18" charset="0"/>
              </a:rPr>
              <a:t>Gestione e controllo della biocontaminazione </a:t>
            </a:r>
            <a:r>
              <a:rPr lang="it-IT" sz="1050" b="0" dirty="0">
                <a:solidFill>
                  <a:schemeClr val="tx1"/>
                </a:solidFill>
                <a:latin typeface="Gill Sans MT" panose="020B0502020104020203" pitchFamily="34" charset="0"/>
                <a:cs typeface="Times New Roman" panose="02020603050405020304" pitchFamily="18" charset="0"/>
              </a:rPr>
              <a:t>(conformità alla norma tecnica UNI EN 14065)</a:t>
            </a:r>
          </a:p>
        </p:txBody>
      </p:sp>
      <p:sp>
        <p:nvSpPr>
          <p:cNvPr id="22" name="TextBox 21">
            <a:extLst>
              <a:ext uri="{FF2B5EF4-FFF2-40B4-BE49-F238E27FC236}">
                <a16:creationId xmlns:a16="http://schemas.microsoft.com/office/drawing/2014/main" id="{9D2D377E-0D72-47BD-A72A-D8805E67325F}"/>
              </a:ext>
            </a:extLst>
          </p:cNvPr>
          <p:cNvSpPr txBox="1"/>
          <p:nvPr/>
        </p:nvSpPr>
        <p:spPr>
          <a:xfrm>
            <a:off x="6263680" y="2903875"/>
            <a:ext cx="2412776" cy="2192908"/>
          </a:xfrm>
          <a:prstGeom prst="rect">
            <a:avLst/>
          </a:prstGeom>
          <a:noFill/>
        </p:spPr>
        <p:txBody>
          <a:bodyPr wrap="square">
            <a:spAutoFit/>
          </a:bodyPr>
          <a:lstStyle/>
          <a:p>
            <a:pPr algn="just"/>
            <a:r>
              <a:rPr lang="it-IT" sz="1050" b="1" dirty="0">
                <a:solidFill>
                  <a:schemeClr val="tx1"/>
                </a:solidFill>
                <a:latin typeface="Gill Sans MT" panose="020B0502020104020203" pitchFamily="34" charset="0"/>
                <a:cs typeface="Times New Roman" panose="02020603050405020304" pitchFamily="18" charset="0"/>
              </a:rPr>
              <a:t>Su prodotti tessili: saranno previsti alcuni criteri di cui DM 9 dicembre 2020</a:t>
            </a:r>
            <a:r>
              <a:rPr lang="it-IT" sz="1050" dirty="0">
                <a:latin typeface="Gill Sans MT" panose="020B0502020104020203" pitchFamily="34" charset="0"/>
                <a:cs typeface="Times New Roman" panose="02020603050405020304" pitchFamily="18" charset="0"/>
              </a:rPr>
              <a:t>  «servizio di lavaggio industriale e noleggio tessuti e </a:t>
            </a:r>
            <a:r>
              <a:rPr lang="it-IT" sz="1050" dirty="0" err="1">
                <a:latin typeface="Gill Sans MT" panose="020B0502020104020203" pitchFamily="34" charset="0"/>
                <a:cs typeface="Times New Roman" panose="02020603050405020304" pitchFamily="18" charset="0"/>
              </a:rPr>
              <a:t>mterasseria</a:t>
            </a:r>
            <a:r>
              <a:rPr lang="it-IT" sz="1050" dirty="0">
                <a:latin typeface="Gill Sans MT" panose="020B0502020104020203" pitchFamily="34" charset="0"/>
                <a:cs typeface="Times New Roman" panose="02020603050405020304" pitchFamily="18" charset="0"/>
              </a:rPr>
              <a:t>» di cui al punto C lett. D</a:t>
            </a:r>
            <a:r>
              <a:rPr lang="it-IT" sz="1050" b="1" dirty="0">
                <a:solidFill>
                  <a:schemeClr val="tx1"/>
                </a:solidFill>
                <a:latin typeface="Gill Sans MT" panose="020B0502020104020203" pitchFamily="34" charset="0"/>
                <a:cs typeface="Times New Roman" panose="02020603050405020304" pitchFamily="18" charset="0"/>
              </a:rPr>
              <a:t> e altri relativi al DM 30 giugno 2021 «prodotti tessili» di cui al  </a:t>
            </a:r>
            <a:r>
              <a:rPr lang="it-IT" sz="1050" dirty="0">
                <a:latin typeface="Gill Sans MT" panose="020B0502020104020203" pitchFamily="34" charset="0"/>
                <a:cs typeface="Times New Roman" panose="02020603050405020304" pitchFamily="18" charset="0"/>
              </a:rPr>
              <a:t>punto C lett. B . In particolare, saranno applicati i criteri relativi agli interventi di gestione ambientale per l’ efficientamento energetico e quelli relativi al possesso di certificazioni ambientali  e alla composizione dei tessuti.</a:t>
            </a:r>
            <a:endParaRPr lang="fi-FI" sz="1050" b="0" i="0" dirty="0">
              <a:solidFill>
                <a:schemeClr val="tx1"/>
              </a:solidFill>
              <a:highlight>
                <a:srgbClr val="FFFF00"/>
              </a:highlight>
              <a:latin typeface="Gill Sans MT" panose="020B0502020104020203" pitchFamily="34" charset="0"/>
              <a:cs typeface="Times New Roman" panose="02020603050405020304" pitchFamily="18" charset="0"/>
            </a:endParaRPr>
          </a:p>
        </p:txBody>
      </p:sp>
      <p:sp>
        <p:nvSpPr>
          <p:cNvPr id="13" name="Rectangle 2">
            <a:extLst>
              <a:ext uri="{FF2B5EF4-FFF2-40B4-BE49-F238E27FC236}">
                <a16:creationId xmlns:a16="http://schemas.microsoft.com/office/drawing/2014/main" id="{E402A7AA-CD44-4905-9C02-FDDA005AA787}"/>
              </a:ext>
            </a:extLst>
          </p:cNvPr>
          <p:cNvSpPr txBox="1">
            <a:spLocks noChangeArrowheads="1"/>
          </p:cNvSpPr>
          <p:nvPr/>
        </p:nvSpPr>
        <p:spPr bwMode="auto">
          <a:xfrm>
            <a:off x="323528" y="404664"/>
            <a:ext cx="8232775" cy="494564"/>
          </a:xfrm>
          <a:prstGeom prst="rect">
            <a:avLst/>
          </a:prstGeom>
          <a:noFill/>
          <a:ln w="9525">
            <a:noFill/>
            <a:miter lim="800000"/>
            <a:headEnd/>
            <a:tailEnd/>
          </a:ln>
        </p:spPr>
        <p:txBody>
          <a:bodyPr lIns="0" tIns="36000" rIns="0" bIns="0"/>
          <a:lstStyle/>
          <a:p>
            <a:pPr eaLnBrk="1" hangingPunct="1">
              <a:defRPr/>
            </a:pPr>
            <a:r>
              <a:rPr lang="it-IT" b="1" dirty="0">
                <a:solidFill>
                  <a:schemeClr val="tx1">
                    <a:lumMod val="95000"/>
                    <a:lumOff val="5000"/>
                  </a:schemeClr>
                </a:solidFill>
                <a:latin typeface="Gill Sans MT" panose="020B0502020104020203" pitchFamily="34" charset="0"/>
                <a:cs typeface="Times New Roman" panose="02020603050405020304" pitchFamily="18" charset="0"/>
              </a:rPr>
              <a:t>Applicazione criteri ambientali minimi (CAM)</a:t>
            </a:r>
            <a:endParaRPr lang="it-IT" sz="2000" b="1" dirty="0">
              <a:solidFill>
                <a:srgbClr val="00003E"/>
              </a:solidFill>
              <a:latin typeface="Gill Sans MT" panose="020B0502020104020203" pitchFamily="34" charset="0"/>
              <a:ea typeface="+mj-ea"/>
              <a:cs typeface="Times New Roman" panose="02020603050405020304" pitchFamily="18" charset="0"/>
            </a:endParaRPr>
          </a:p>
        </p:txBody>
      </p:sp>
    </p:spTree>
    <p:extLst>
      <p:ext uri="{BB962C8B-B14F-4D97-AF65-F5344CB8AC3E}">
        <p14:creationId xmlns:p14="http://schemas.microsoft.com/office/powerpoint/2010/main" val="697233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C511673-89D3-4788-BA7E-FBA219001EF6}"/>
              </a:ext>
            </a:extLst>
          </p:cNvPr>
          <p:cNvSpPr txBox="1">
            <a:spLocks noChangeArrowheads="1"/>
          </p:cNvSpPr>
          <p:nvPr/>
        </p:nvSpPr>
        <p:spPr bwMode="auto">
          <a:xfrm>
            <a:off x="323528" y="404664"/>
            <a:ext cx="8232775" cy="494564"/>
          </a:xfrm>
          <a:prstGeom prst="rect">
            <a:avLst/>
          </a:prstGeom>
          <a:noFill/>
          <a:ln w="9525">
            <a:noFill/>
            <a:miter lim="800000"/>
            <a:headEnd/>
            <a:tailEnd/>
          </a:ln>
        </p:spPr>
        <p:txBody>
          <a:bodyPr lIns="0" tIns="36000" rIns="0" bIns="0"/>
          <a:lstStyle/>
          <a:p>
            <a:pPr eaLnBrk="1" hangingPunct="1">
              <a:defRPr/>
            </a:pPr>
            <a:r>
              <a:rPr lang="it-IT" b="1" dirty="0">
                <a:solidFill>
                  <a:schemeClr val="tx1">
                    <a:lumMod val="95000"/>
                    <a:lumOff val="5000"/>
                  </a:schemeClr>
                </a:solidFill>
                <a:latin typeface="Gill Sans MT" panose="020B0502020104020203" pitchFamily="34" charset="0"/>
                <a:cs typeface="Times New Roman" panose="02020603050405020304" pitchFamily="18" charset="0"/>
              </a:rPr>
              <a:t>Requisiti, modalità di partecipazione e criteri di valutazione</a:t>
            </a:r>
            <a:endParaRPr lang="it-IT" b="1" dirty="0">
              <a:solidFill>
                <a:srgbClr val="00003E"/>
              </a:solidFill>
              <a:latin typeface="Gill Sans MT" panose="020B0502020104020203" pitchFamily="34" charset="0"/>
              <a:ea typeface="+mj-ea"/>
              <a:cs typeface="Times New Roman" panose="02020603050405020304" pitchFamily="18" charset="0"/>
            </a:endParaRPr>
          </a:p>
        </p:txBody>
      </p:sp>
      <p:sp>
        <p:nvSpPr>
          <p:cNvPr id="7" name="TextBox 6">
            <a:extLst>
              <a:ext uri="{FF2B5EF4-FFF2-40B4-BE49-F238E27FC236}">
                <a16:creationId xmlns:a16="http://schemas.microsoft.com/office/drawing/2014/main" id="{6AC135AE-6B14-47A7-BA13-CFECED2B9352}"/>
              </a:ext>
            </a:extLst>
          </p:cNvPr>
          <p:cNvSpPr txBox="1"/>
          <p:nvPr/>
        </p:nvSpPr>
        <p:spPr>
          <a:xfrm>
            <a:off x="251520" y="908720"/>
            <a:ext cx="8543136" cy="5031827"/>
          </a:xfrm>
          <a:prstGeom prst="rect">
            <a:avLst/>
          </a:prstGeom>
          <a:noFill/>
        </p:spPr>
        <p:txBody>
          <a:bodyPr wrap="square">
            <a:spAutoFit/>
          </a:bodyPr>
          <a:lstStyle/>
          <a:p>
            <a:pPr marL="428625" indent="-342900" algn="just">
              <a:lnSpc>
                <a:spcPct val="120000"/>
              </a:lnSpc>
              <a:spcBef>
                <a:spcPts val="300"/>
              </a:spcBef>
              <a:buFont typeface="+mj-lt"/>
              <a:buAutoNum type="arabicPeriod"/>
            </a:pPr>
            <a:r>
              <a:rPr lang="it-IT" sz="1400" b="1" dirty="0">
                <a:latin typeface="Gill Sans MT" panose="020B0502020104020203" pitchFamily="34" charset="0"/>
                <a:cs typeface="Times New Roman" panose="02020603050405020304" pitchFamily="18" charset="0"/>
              </a:rPr>
              <a:t>REQUISITI DI PARTECIPAZIONE</a:t>
            </a:r>
          </a:p>
          <a:p>
            <a:pPr marL="85725" algn="just">
              <a:lnSpc>
                <a:spcPct val="120000"/>
              </a:lnSpc>
              <a:spcBef>
                <a:spcPts val="300"/>
              </a:spcBef>
            </a:pPr>
            <a:r>
              <a:rPr lang="it-IT" sz="1400" dirty="0">
                <a:latin typeface="Gill Sans MT" panose="020B0502020104020203" pitchFamily="34" charset="0"/>
                <a:cs typeface="Times New Roman" panose="02020603050405020304" pitchFamily="18" charset="0"/>
              </a:rPr>
              <a:t>Oltre quelli generali e di idoneità si richiedono i seguenti requisiti:</a:t>
            </a:r>
          </a:p>
          <a:p>
            <a:pPr marL="371475" indent="-285750" algn="just">
              <a:lnSpc>
                <a:spcPct val="120000"/>
              </a:lnSpc>
              <a:spcBef>
                <a:spcPts val="300"/>
              </a:spcBef>
              <a:buFont typeface="Wingdings" panose="05000000000000000000" pitchFamily="2" charset="2"/>
              <a:buChar char="Ø"/>
            </a:pPr>
            <a:r>
              <a:rPr lang="it-IT" sz="1400" dirty="0">
                <a:latin typeface="Gill Sans MT" panose="020B0502020104020203" pitchFamily="34" charset="0"/>
                <a:cs typeface="Times New Roman" panose="02020603050405020304" pitchFamily="18" charset="0"/>
              </a:rPr>
              <a:t>Requisito di </a:t>
            </a:r>
            <a:r>
              <a:rPr lang="it-IT" sz="1400" b="1" dirty="0">
                <a:latin typeface="Gill Sans MT" panose="020B0502020104020203" pitchFamily="34" charset="0"/>
                <a:cs typeface="Times New Roman" panose="02020603050405020304" pitchFamily="18" charset="0"/>
              </a:rPr>
              <a:t>capacità economico finanziaria </a:t>
            </a:r>
            <a:r>
              <a:rPr lang="it-IT" sz="1400" dirty="0">
                <a:latin typeface="Gill Sans MT" panose="020B0502020104020203" pitchFamily="34" charset="0"/>
                <a:cs typeface="Times New Roman" panose="02020603050405020304" pitchFamily="18" charset="0"/>
              </a:rPr>
              <a:t>(fatturato globale medio annuo)</a:t>
            </a:r>
            <a:r>
              <a:rPr lang="it-IT" sz="1400" b="1" dirty="0">
                <a:latin typeface="Gill Sans MT" panose="020B0502020104020203" pitchFamily="34" charset="0"/>
                <a:cs typeface="Times New Roman" panose="02020603050405020304" pitchFamily="18" charset="0"/>
              </a:rPr>
              <a:t>;</a:t>
            </a:r>
            <a:endParaRPr lang="it-IT" sz="1400" dirty="0">
              <a:latin typeface="Gill Sans MT" panose="020B0502020104020203" pitchFamily="34" charset="0"/>
              <a:cs typeface="Times New Roman" panose="02020603050405020304" pitchFamily="18" charset="0"/>
            </a:endParaRPr>
          </a:p>
          <a:p>
            <a:pPr marL="371475" indent="-285750" algn="just">
              <a:lnSpc>
                <a:spcPct val="120000"/>
              </a:lnSpc>
              <a:spcBef>
                <a:spcPts val="300"/>
              </a:spcBef>
              <a:buFont typeface="Wingdings" panose="05000000000000000000" pitchFamily="2" charset="2"/>
              <a:buChar char="Ø"/>
            </a:pPr>
            <a:r>
              <a:rPr lang="it-IT" sz="1400" dirty="0">
                <a:latin typeface="Gill Sans MT" panose="020B0502020104020203" pitchFamily="34" charset="0"/>
                <a:cs typeface="Times New Roman" panose="02020603050405020304" pitchFamily="18" charset="0"/>
              </a:rPr>
              <a:t>Requisito di </a:t>
            </a:r>
            <a:r>
              <a:rPr lang="it-IT" sz="1400" b="1" dirty="0">
                <a:latin typeface="Gill Sans MT" panose="020B0502020104020203" pitchFamily="34" charset="0"/>
                <a:cs typeface="Times New Roman" panose="02020603050405020304" pitchFamily="18" charset="0"/>
              </a:rPr>
              <a:t>capacità</a:t>
            </a:r>
            <a:r>
              <a:rPr lang="it-IT" sz="1400" dirty="0">
                <a:latin typeface="Gill Sans MT" panose="020B0502020104020203" pitchFamily="34" charset="0"/>
                <a:cs typeface="Times New Roman" panose="02020603050405020304" pitchFamily="18" charset="0"/>
              </a:rPr>
              <a:t> </a:t>
            </a:r>
            <a:r>
              <a:rPr lang="it-IT" sz="1400" b="1" dirty="0">
                <a:latin typeface="Gill Sans MT" panose="020B0502020104020203" pitchFamily="34" charset="0"/>
                <a:cs typeface="Times New Roman" panose="02020603050405020304" pitchFamily="18" charset="0"/>
              </a:rPr>
              <a:t>tecnico professionale: oltre ai requisiti di cui al CAM </a:t>
            </a:r>
            <a:r>
              <a:rPr lang="it-IT" sz="1400" b="1" dirty="0" err="1">
                <a:latin typeface="Gill Sans MT" panose="020B0502020104020203" pitchFamily="34" charset="0"/>
                <a:cs typeface="Times New Roman" panose="02020603050405020304" pitchFamily="18" charset="0"/>
              </a:rPr>
              <a:t>lavanolo</a:t>
            </a:r>
            <a:r>
              <a:rPr lang="it-IT" sz="1400" b="1" dirty="0">
                <a:latin typeface="Gill Sans MT" panose="020B0502020104020203" pitchFamily="34" charset="0"/>
                <a:cs typeface="Times New Roman" panose="02020603050405020304" pitchFamily="18" charset="0"/>
              </a:rPr>
              <a:t> (</a:t>
            </a:r>
            <a:r>
              <a:rPr lang="it-IT" sz="1400" dirty="0">
                <a:latin typeface="Gill Sans MT" panose="020B0502020104020203" pitchFamily="34" charset="0"/>
                <a:cs typeface="Times New Roman" panose="02020603050405020304" pitchFamily="18" charset="0"/>
              </a:rPr>
              <a:t>Certificazione </a:t>
            </a:r>
            <a:r>
              <a:rPr lang="it-IT" sz="1400" b="1" dirty="0">
                <a:latin typeface="Gill Sans MT" panose="020B0502020104020203" pitchFamily="34" charset="0"/>
                <a:cs typeface="Times New Roman" panose="02020603050405020304" pitchFamily="18" charset="0"/>
              </a:rPr>
              <a:t>UNI EN ISO 14065:2016 e</a:t>
            </a:r>
            <a:r>
              <a:rPr lang="it-IT" sz="1400" dirty="0">
                <a:latin typeface="Gill Sans MT" panose="020B0502020104020203" pitchFamily="34" charset="0"/>
                <a:cs typeface="Times New Roman" panose="02020603050405020304" pitchFamily="18" charset="0"/>
              </a:rPr>
              <a:t> Certificazione </a:t>
            </a:r>
            <a:r>
              <a:rPr lang="it-IT" sz="1400" b="1" dirty="0">
                <a:latin typeface="Gill Sans MT" panose="020B0502020104020203" pitchFamily="34" charset="0"/>
                <a:cs typeface="Times New Roman" panose="02020603050405020304" pitchFamily="18" charset="0"/>
              </a:rPr>
              <a:t>UNI EN ISO 14001</a:t>
            </a:r>
            <a:r>
              <a:rPr lang="it-IT" sz="1400" dirty="0">
                <a:latin typeface="Gill Sans MT" panose="020B0502020104020203" pitchFamily="34" charset="0"/>
                <a:cs typeface="Times New Roman" panose="02020603050405020304" pitchFamily="18" charset="0"/>
              </a:rPr>
              <a:t>), si prevede un requisito relativo all’</a:t>
            </a:r>
            <a:r>
              <a:rPr lang="it-IT" sz="1400" b="1" dirty="0">
                <a:latin typeface="Gill Sans MT" panose="020B0502020104020203" pitchFamily="34" charset="0"/>
                <a:cs typeface="Times New Roman" panose="02020603050405020304" pitchFamily="18" charset="0"/>
              </a:rPr>
              <a:t>esecuzione nell’ultimo triennio, di servizi analoghi, </a:t>
            </a:r>
            <a:r>
              <a:rPr lang="it-IT" sz="1400" dirty="0">
                <a:latin typeface="Gill Sans MT" panose="020B0502020104020203" pitchFamily="34" charset="0"/>
                <a:cs typeface="Times New Roman" panose="02020603050405020304" pitchFamily="18" charset="0"/>
              </a:rPr>
              <a:t>in proporzione al valore del lotto di maggior importo al quale si partecipa, espletati presso strutture ospedaliere private e/o pubbliche. </a:t>
            </a:r>
          </a:p>
          <a:p>
            <a:pPr marL="85725" algn="just">
              <a:lnSpc>
                <a:spcPct val="120000"/>
              </a:lnSpc>
              <a:spcBef>
                <a:spcPts val="300"/>
              </a:spcBef>
            </a:pPr>
            <a:endParaRPr lang="it-IT" sz="1400" dirty="0">
              <a:latin typeface="Gill Sans MT" panose="020B0502020104020203" pitchFamily="34" charset="0"/>
              <a:cs typeface="Times New Roman" panose="02020603050405020304" pitchFamily="18" charset="0"/>
            </a:endParaRPr>
          </a:p>
          <a:p>
            <a:pPr marL="428625" lvl="1" indent="-342900" algn="just">
              <a:lnSpc>
                <a:spcPct val="120000"/>
              </a:lnSpc>
              <a:spcBef>
                <a:spcPts val="300"/>
              </a:spcBef>
              <a:buSzPct val="92000"/>
              <a:buFont typeface="+mj-lt"/>
              <a:buAutoNum type="arabicPeriod" startAt="2"/>
            </a:pPr>
            <a:r>
              <a:rPr lang="it-IT" sz="1400" b="1" dirty="0">
                <a:latin typeface="Gill Sans MT" panose="020B0502020104020203" pitchFamily="34" charset="0"/>
                <a:cs typeface="Times New Roman" panose="02020603050405020304" pitchFamily="18" charset="0"/>
              </a:rPr>
              <a:t>MODALITA’ DI PARTECIPAZIONE/AGGIUDICAZIONE</a:t>
            </a:r>
            <a:r>
              <a:rPr lang="it-IT" sz="1400" dirty="0">
                <a:latin typeface="Gill Sans MT" panose="020B0502020104020203" pitchFamily="34" charset="0"/>
                <a:cs typeface="Times New Roman" panose="02020603050405020304" pitchFamily="18" charset="0"/>
              </a:rPr>
              <a:t>: E’ in corso di valutazione la previsione di limite di aggiudicazione ed eventuale vincolo di partecipazione a più lotti nella stessa forma giuridica.</a:t>
            </a:r>
          </a:p>
          <a:p>
            <a:pPr marL="428625" lvl="1" indent="-342900" algn="just">
              <a:lnSpc>
                <a:spcPct val="120000"/>
              </a:lnSpc>
              <a:spcBef>
                <a:spcPts val="300"/>
              </a:spcBef>
              <a:buSzPct val="92000"/>
              <a:buFont typeface="+mj-lt"/>
              <a:buAutoNum type="arabicPeriod" startAt="2"/>
            </a:pPr>
            <a:endParaRPr lang="it-IT" sz="1400" dirty="0">
              <a:latin typeface="Gill Sans MT" panose="020B0502020104020203" pitchFamily="34" charset="0"/>
              <a:cs typeface="Times New Roman" panose="02020603050405020304" pitchFamily="18" charset="0"/>
            </a:endParaRPr>
          </a:p>
          <a:p>
            <a:pPr marL="428625" lvl="1" indent="-342900" algn="just">
              <a:lnSpc>
                <a:spcPct val="120000"/>
              </a:lnSpc>
              <a:spcBef>
                <a:spcPts val="300"/>
              </a:spcBef>
              <a:buSzPct val="92000"/>
              <a:buFont typeface="+mj-lt"/>
              <a:buAutoNum type="arabicPeriod" startAt="2"/>
            </a:pPr>
            <a:r>
              <a:rPr lang="it-IT" sz="1400" b="1" dirty="0">
                <a:latin typeface="Gill Sans MT" panose="020B0502020104020203" pitchFamily="34" charset="0"/>
                <a:cs typeface="Times New Roman" panose="02020603050405020304" pitchFamily="18" charset="0"/>
              </a:rPr>
              <a:t>CRITERI DI VALUTAZIONE: </a:t>
            </a:r>
            <a:r>
              <a:rPr lang="it-IT" sz="1400" dirty="0">
                <a:latin typeface="Gill Sans MT" panose="020B0502020104020203" pitchFamily="34" charset="0"/>
                <a:cs typeface="Times New Roman" panose="02020603050405020304" pitchFamily="18" charset="0"/>
              </a:rPr>
              <a:t>si prevede di applicare alcuni dei </a:t>
            </a:r>
            <a:r>
              <a:rPr lang="it-IT" sz="1400" b="1" dirty="0">
                <a:latin typeface="Gill Sans MT" panose="020B0502020104020203" pitchFamily="34" charset="0"/>
                <a:cs typeface="Times New Roman" panose="02020603050405020304" pitchFamily="18" charset="0"/>
              </a:rPr>
              <a:t>criteri premianti di cui ai CAM </a:t>
            </a:r>
            <a:r>
              <a:rPr lang="it-IT" sz="1400" b="1" dirty="0" err="1">
                <a:latin typeface="Gill Sans MT" panose="020B0502020104020203" pitchFamily="34" charset="0"/>
                <a:cs typeface="Times New Roman" panose="02020603050405020304" pitchFamily="18" charset="0"/>
              </a:rPr>
              <a:t>lavanolo</a:t>
            </a:r>
            <a:r>
              <a:rPr lang="it-IT" sz="1400" b="1" dirty="0">
                <a:latin typeface="Gill Sans MT" panose="020B0502020104020203" pitchFamily="34" charset="0"/>
                <a:cs typeface="Times New Roman" panose="02020603050405020304" pitchFamily="18" charset="0"/>
              </a:rPr>
              <a:t> </a:t>
            </a:r>
            <a:r>
              <a:rPr lang="it-IT" sz="1400" dirty="0">
                <a:latin typeface="Gill Sans MT" panose="020B0502020104020203" pitchFamily="34" charset="0"/>
                <a:cs typeface="Times New Roman" panose="02020603050405020304" pitchFamily="18" charset="0"/>
              </a:rPr>
              <a:t>(es. possesso certificazioni anche relative all’eventuale effettuazione di interventi di efficientamento energetico, </a:t>
            </a:r>
            <a:r>
              <a:rPr lang="it-IT" sz="1400" dirty="0" err="1">
                <a:latin typeface="Gill Sans MT" panose="020B0502020104020203" pitchFamily="34" charset="0"/>
                <a:cs typeface="Times New Roman" panose="02020603050405020304" pitchFamily="18" charset="0"/>
              </a:rPr>
              <a:t>ecc</a:t>
            </a:r>
            <a:r>
              <a:rPr lang="it-IT" sz="1400" dirty="0">
                <a:latin typeface="Gill Sans MT" panose="020B0502020104020203" pitchFamily="34" charset="0"/>
                <a:cs typeface="Times New Roman" panose="02020603050405020304" pitchFamily="18" charset="0"/>
              </a:rPr>
              <a:t>) </a:t>
            </a:r>
            <a:r>
              <a:rPr lang="it-IT" sz="1400" b="1" dirty="0">
                <a:latin typeface="Gill Sans MT" panose="020B0502020104020203" pitchFamily="34" charset="0"/>
                <a:cs typeface="Times New Roman" panose="02020603050405020304" pitchFamily="18" charset="0"/>
              </a:rPr>
              <a:t>e CAM tessili </a:t>
            </a:r>
            <a:r>
              <a:rPr lang="it-IT" sz="1400" dirty="0">
                <a:latin typeface="Gill Sans MT" panose="020B0502020104020203" pitchFamily="34" charset="0"/>
                <a:cs typeface="Times New Roman" panose="02020603050405020304" pitchFamily="18" charset="0"/>
              </a:rPr>
              <a:t>( es. contenuto di fibre biologiche, possesso certificazione Ecolabel per tessuti, contenuto fibre tessili da riutilizzo)</a:t>
            </a:r>
          </a:p>
          <a:p>
            <a:pPr marL="446088" lvl="1" algn="just">
              <a:lnSpc>
                <a:spcPct val="120000"/>
              </a:lnSpc>
              <a:spcBef>
                <a:spcPts val="300"/>
              </a:spcBef>
              <a:buSzPct val="92000"/>
            </a:pPr>
            <a:r>
              <a:rPr lang="it-IT" sz="1400" dirty="0">
                <a:latin typeface="Gill Sans MT" panose="020B0502020104020203" pitchFamily="34" charset="0"/>
                <a:cs typeface="Times New Roman" panose="02020603050405020304" pitchFamily="18" charset="0"/>
              </a:rPr>
              <a:t>Si prevedono, inoltre, criteri di valutazioni quali ad esempio la </a:t>
            </a:r>
            <a:r>
              <a:rPr lang="it-IT" sz="1400" b="1" dirty="0">
                <a:latin typeface="Gill Sans MT" panose="020B0502020104020203" pitchFamily="34" charset="0"/>
                <a:cs typeface="Times New Roman" panose="02020603050405020304" pitchFamily="18" charset="0"/>
              </a:rPr>
              <a:t>qualità dei prodotti offerti, l’esecuzione del  servizio, i processi produttivi presso gli impianti e la qualità e la struttura dell’organizzazione (requisiti sociali,  gender equity ecc.).</a:t>
            </a:r>
            <a:endParaRPr lang="it-IT" sz="1400" dirty="0">
              <a:latin typeface="Gill Sans MT" panose="020B0502020104020203" pitchFamily="34" charset="0"/>
              <a:cs typeface="Times New Roman" panose="02020603050405020304" pitchFamily="18" charset="0"/>
            </a:endParaRPr>
          </a:p>
        </p:txBody>
      </p:sp>
    </p:spTree>
    <p:extLst>
      <p:ext uri="{BB962C8B-B14F-4D97-AF65-F5344CB8AC3E}">
        <p14:creationId xmlns:p14="http://schemas.microsoft.com/office/powerpoint/2010/main" val="98681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1">
            <a:extLst>
              <a:ext uri="{FF2B5EF4-FFF2-40B4-BE49-F238E27FC236}">
                <a16:creationId xmlns:a16="http://schemas.microsoft.com/office/drawing/2014/main" id="{071E15FA-6EAE-4FB5-B2CD-BE301A1ECF5A}"/>
              </a:ext>
            </a:extLst>
          </p:cNvPr>
          <p:cNvSpPr txBox="1">
            <a:spLocks noChangeArrowheads="1"/>
          </p:cNvSpPr>
          <p:nvPr/>
        </p:nvSpPr>
        <p:spPr bwMode="auto">
          <a:xfrm>
            <a:off x="259142" y="886249"/>
            <a:ext cx="8640961" cy="320280"/>
          </a:xfrm>
          <a:prstGeom prst="rect">
            <a:avLst/>
          </a:prstGeom>
          <a:noFill/>
          <a:ln>
            <a:noFill/>
          </a:ln>
        </p:spPr>
        <p:txBody>
          <a:bodyPr wrap="square">
            <a:spAutoFit/>
          </a:bodyPr>
          <a:lstStyle>
            <a:lvl1pPr marL="269875">
              <a:tabLst>
                <a:tab pos="7262813" algn="l"/>
              </a:tabLst>
              <a:defRPr>
                <a:solidFill>
                  <a:schemeClr val="tx1"/>
                </a:solidFill>
                <a:latin typeface="Arial" panose="020B0604020202020204" pitchFamily="34" charset="0"/>
                <a:cs typeface="Arial" panose="020B0604020202020204" pitchFamily="34" charset="0"/>
              </a:defRPr>
            </a:lvl1pPr>
            <a:lvl2pPr marL="742950" indent="-285750">
              <a:tabLst>
                <a:tab pos="7262813" algn="l"/>
              </a:tabLst>
              <a:defRPr>
                <a:solidFill>
                  <a:schemeClr val="tx1"/>
                </a:solidFill>
                <a:latin typeface="Arial" panose="020B0604020202020204" pitchFamily="34" charset="0"/>
                <a:cs typeface="Arial" panose="020B0604020202020204" pitchFamily="34" charset="0"/>
              </a:defRPr>
            </a:lvl2pPr>
            <a:lvl3pPr marL="1143000" indent="-228600">
              <a:tabLst>
                <a:tab pos="7262813" algn="l"/>
              </a:tabLst>
              <a:defRPr>
                <a:solidFill>
                  <a:schemeClr val="tx1"/>
                </a:solidFill>
                <a:latin typeface="Arial" panose="020B0604020202020204" pitchFamily="34" charset="0"/>
                <a:cs typeface="Arial" panose="020B0604020202020204" pitchFamily="34" charset="0"/>
              </a:defRPr>
            </a:lvl3pPr>
            <a:lvl4pPr marL="1600200" indent="-228600">
              <a:tabLst>
                <a:tab pos="7262813" algn="l"/>
              </a:tabLst>
              <a:defRPr>
                <a:solidFill>
                  <a:schemeClr val="tx1"/>
                </a:solidFill>
                <a:latin typeface="Arial" panose="020B0604020202020204" pitchFamily="34" charset="0"/>
                <a:cs typeface="Arial" panose="020B0604020202020204" pitchFamily="34" charset="0"/>
              </a:defRPr>
            </a:lvl4pPr>
            <a:lvl5pPr marL="2057400" indent="-228600">
              <a:tabLst>
                <a:tab pos="726281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26281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26281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26281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262813" algn="l"/>
              </a:tabLst>
              <a:defRPr>
                <a:solidFill>
                  <a:schemeClr val="tx1"/>
                </a:solidFill>
                <a:latin typeface="Arial" panose="020B0604020202020204" pitchFamily="34" charset="0"/>
                <a:cs typeface="Arial" panose="020B0604020202020204" pitchFamily="34" charset="0"/>
              </a:defRPr>
            </a:lvl9pPr>
          </a:lstStyle>
          <a:p>
            <a:pPr marL="90170" algn="just">
              <a:lnSpc>
                <a:spcPct val="115000"/>
              </a:lnSpc>
              <a:spcAft>
                <a:spcPts val="600"/>
              </a:spcAft>
            </a:pPr>
            <a:r>
              <a:rPr lang="it-IT" sz="1400" dirty="0">
                <a:effectLst/>
                <a:latin typeface="Gill Sans MT" panose="020B0502020104020203" pitchFamily="34" charset="0"/>
                <a:ea typeface="Times New Roman" panose="02020603050405020304" pitchFamily="18" charset="0"/>
              </a:rPr>
              <a:t>Di seguito si riportano sinteticamente gli altri aspetti della procedura:</a:t>
            </a:r>
            <a:endParaRPr lang="en-US" sz="1400" dirty="0">
              <a:effectLst/>
              <a:latin typeface="Gill Sans MT" panose="020B0502020104020203" pitchFamily="34" charset="0"/>
              <a:ea typeface="Times New Roman" panose="02020603050405020304" pitchFamily="18" charset="0"/>
            </a:endParaRPr>
          </a:p>
        </p:txBody>
      </p:sp>
      <p:sp>
        <p:nvSpPr>
          <p:cNvPr id="6" name="Rectangle 2">
            <a:extLst>
              <a:ext uri="{FF2B5EF4-FFF2-40B4-BE49-F238E27FC236}">
                <a16:creationId xmlns:a16="http://schemas.microsoft.com/office/drawing/2014/main" id="{5ED05BDC-0B76-4C96-A327-FDC24CEE054F}"/>
              </a:ext>
            </a:extLst>
          </p:cNvPr>
          <p:cNvSpPr txBox="1">
            <a:spLocks noChangeArrowheads="1"/>
          </p:cNvSpPr>
          <p:nvPr/>
        </p:nvSpPr>
        <p:spPr bwMode="auto">
          <a:xfrm>
            <a:off x="323528" y="404664"/>
            <a:ext cx="8232775" cy="494564"/>
          </a:xfrm>
          <a:prstGeom prst="rect">
            <a:avLst/>
          </a:prstGeom>
          <a:noFill/>
          <a:ln w="9525">
            <a:noFill/>
            <a:miter lim="800000"/>
            <a:headEnd/>
            <a:tailEnd/>
          </a:ln>
        </p:spPr>
        <p:txBody>
          <a:bodyPr lIns="0" tIns="36000" rIns="0" bIns="0"/>
          <a:lstStyle/>
          <a:p>
            <a:pPr eaLnBrk="1" hangingPunct="1">
              <a:defRPr/>
            </a:pPr>
            <a:r>
              <a:rPr lang="it-IT" b="1" dirty="0">
                <a:solidFill>
                  <a:schemeClr val="tx1">
                    <a:lumMod val="95000"/>
                    <a:lumOff val="5000"/>
                  </a:schemeClr>
                </a:solidFill>
                <a:latin typeface="Gill Sans MT" panose="020B0502020104020203" pitchFamily="34" charset="0"/>
                <a:cs typeface="Times New Roman" panose="02020603050405020304" pitchFamily="18" charset="0"/>
              </a:rPr>
              <a:t>Altri aspetti della procedura</a:t>
            </a:r>
            <a:endParaRPr lang="it-IT" b="1" dirty="0">
              <a:solidFill>
                <a:srgbClr val="00003E"/>
              </a:solidFill>
              <a:latin typeface="Gill Sans MT" panose="020B0502020104020203" pitchFamily="34" charset="0"/>
              <a:ea typeface="+mj-ea"/>
              <a:cs typeface="Times New Roman" panose="02020603050405020304" pitchFamily="18" charset="0"/>
            </a:endParaRPr>
          </a:p>
        </p:txBody>
      </p:sp>
      <p:graphicFrame>
        <p:nvGraphicFramePr>
          <p:cNvPr id="8" name="Table 7">
            <a:extLst>
              <a:ext uri="{FF2B5EF4-FFF2-40B4-BE49-F238E27FC236}">
                <a16:creationId xmlns:a16="http://schemas.microsoft.com/office/drawing/2014/main" id="{F1F60E55-2862-417E-8BCF-601D19B1386F}"/>
              </a:ext>
            </a:extLst>
          </p:cNvPr>
          <p:cNvGraphicFramePr>
            <a:graphicFrameLocks noGrp="1"/>
          </p:cNvGraphicFramePr>
          <p:nvPr>
            <p:extLst>
              <p:ext uri="{D42A27DB-BD31-4B8C-83A1-F6EECF244321}">
                <p14:modId xmlns:p14="http://schemas.microsoft.com/office/powerpoint/2010/main" val="3286706197"/>
              </p:ext>
            </p:extLst>
          </p:nvPr>
        </p:nvGraphicFramePr>
        <p:xfrm>
          <a:off x="611560" y="1938624"/>
          <a:ext cx="8184838" cy="621230"/>
        </p:xfrm>
        <a:graphic>
          <a:graphicData uri="http://schemas.openxmlformats.org/drawingml/2006/table">
            <a:tbl>
              <a:tblPr/>
              <a:tblGrid>
                <a:gridCol w="1560103">
                  <a:extLst>
                    <a:ext uri="{9D8B030D-6E8A-4147-A177-3AD203B41FA5}">
                      <a16:colId xmlns:a16="http://schemas.microsoft.com/office/drawing/2014/main" val="781978469"/>
                    </a:ext>
                  </a:extLst>
                </a:gridCol>
                <a:gridCol w="6624735">
                  <a:extLst>
                    <a:ext uri="{9D8B030D-6E8A-4147-A177-3AD203B41FA5}">
                      <a16:colId xmlns:a16="http://schemas.microsoft.com/office/drawing/2014/main" val="2220517520"/>
                    </a:ext>
                  </a:extLst>
                </a:gridCol>
              </a:tblGrid>
              <a:tr h="621230">
                <a:tc>
                  <a:txBody>
                    <a:bodyPr/>
                    <a:lstStyle/>
                    <a:p>
                      <a:pPr algn="ctr" fontAlgn="ctr">
                        <a:spcBef>
                          <a:spcPts val="0"/>
                        </a:spcBef>
                        <a:spcAft>
                          <a:spcPts val="0"/>
                        </a:spcAft>
                      </a:pPr>
                      <a:r>
                        <a:rPr lang="en-US" sz="1200" b="1" i="0" u="none" strike="noStrike" dirty="0">
                          <a:solidFill>
                            <a:srgbClr val="000000"/>
                          </a:solidFill>
                          <a:effectLst/>
                          <a:latin typeface="Gill Sans MT" panose="020B0502020104020203" pitchFamily="34" charset="0"/>
                          <a:cs typeface="Times New Roman" panose="02020603050405020304" pitchFamily="18" charset="0"/>
                        </a:rPr>
                        <a:t>Forma contrattuale e durata</a:t>
                      </a:r>
                      <a:endParaRPr lang="en-US" sz="1200" b="1" i="0" u="none" strike="noStrike" dirty="0">
                        <a:effectLst/>
                        <a:latin typeface="Gill Sans MT" panose="020B0502020104020203" pitchFamily="34" charset="0"/>
                        <a:cs typeface="Times New Roman" panose="02020603050405020304" pitchFamily="18" charset="0"/>
                      </a:endParaRPr>
                    </a:p>
                  </a:txBody>
                  <a:tcPr marL="36000" marR="6309"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0" i="0" u="none" strike="noStrike" dirty="0">
                          <a:solidFill>
                            <a:srgbClr val="000000"/>
                          </a:solidFill>
                          <a:effectLst/>
                          <a:latin typeface="Gill Sans MT" panose="020B0502020104020203" pitchFamily="34" charset="0"/>
                          <a:cs typeface="Times New Roman" panose="02020603050405020304" pitchFamily="18" charset="0"/>
                        </a:rPr>
                        <a:t>Convenzione. Durata Convenzione: 24 mesi + eventuale rinnovo da 12 mesi</a:t>
                      </a:r>
                    </a:p>
                    <a:p>
                      <a:pPr marL="0" marR="0" lvl="0" indent="0" algn="l" defTabSz="914400" rtl="0" eaLnBrk="1" fontAlgn="ctr" latinLnBrk="0" hangingPunct="1">
                        <a:lnSpc>
                          <a:spcPct val="100000"/>
                        </a:lnSpc>
                        <a:spcBef>
                          <a:spcPts val="0"/>
                        </a:spcBef>
                        <a:spcAft>
                          <a:spcPts val="0"/>
                        </a:spcAft>
                        <a:buClrTx/>
                        <a:buSzTx/>
                        <a:buFontTx/>
                        <a:buNone/>
                        <a:tabLst/>
                        <a:defRPr/>
                      </a:pPr>
                      <a:r>
                        <a:rPr lang="it-IT" sz="1200" b="0" i="0" u="none" strike="noStrike" dirty="0">
                          <a:solidFill>
                            <a:srgbClr val="000000"/>
                          </a:solidFill>
                          <a:effectLst/>
                          <a:latin typeface="Gill Sans MT" panose="020B0502020104020203" pitchFamily="34" charset="0"/>
                          <a:cs typeface="Times New Roman" panose="02020603050405020304" pitchFamily="18" charset="0"/>
                        </a:rPr>
                        <a:t>Durata </a:t>
                      </a:r>
                      <a:r>
                        <a:rPr lang="it-IT" sz="1200" b="0" i="0" u="none" strike="noStrike" dirty="0" err="1">
                          <a:solidFill>
                            <a:srgbClr val="000000"/>
                          </a:solidFill>
                          <a:effectLst/>
                          <a:latin typeface="Gill Sans MT" panose="020B0502020104020203" pitchFamily="34" charset="0"/>
                          <a:cs typeface="Times New Roman" panose="02020603050405020304" pitchFamily="18" charset="0"/>
                        </a:rPr>
                        <a:t>odf</a:t>
                      </a:r>
                      <a:r>
                        <a:rPr lang="it-IT" sz="1200" b="0" i="0" u="none" strike="noStrike" dirty="0">
                          <a:solidFill>
                            <a:srgbClr val="000000"/>
                          </a:solidFill>
                          <a:effectLst/>
                          <a:latin typeface="Gill Sans MT" panose="020B0502020104020203" pitchFamily="34" charset="0"/>
                          <a:cs typeface="Times New Roman" panose="02020603050405020304" pitchFamily="18" charset="0"/>
                        </a:rPr>
                        <a:t>: tra 60 e 72 mesi (in fase di valutazione)</a:t>
                      </a:r>
                    </a:p>
                  </a:txBody>
                  <a:tcPr marL="108000" marR="6309"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3050783"/>
                  </a:ext>
                </a:extLst>
              </a:tr>
            </a:tbl>
          </a:graphicData>
        </a:graphic>
      </p:graphicFrame>
      <p:graphicFrame>
        <p:nvGraphicFramePr>
          <p:cNvPr id="2" name="Table 1">
            <a:extLst>
              <a:ext uri="{FF2B5EF4-FFF2-40B4-BE49-F238E27FC236}">
                <a16:creationId xmlns:a16="http://schemas.microsoft.com/office/drawing/2014/main" id="{042FD136-A736-494D-942C-50DD5780FC89}"/>
              </a:ext>
            </a:extLst>
          </p:cNvPr>
          <p:cNvGraphicFramePr>
            <a:graphicFrameLocks noGrp="1"/>
          </p:cNvGraphicFramePr>
          <p:nvPr>
            <p:extLst>
              <p:ext uri="{D42A27DB-BD31-4B8C-83A1-F6EECF244321}">
                <p14:modId xmlns:p14="http://schemas.microsoft.com/office/powerpoint/2010/main" val="1405521257"/>
              </p:ext>
            </p:extLst>
          </p:nvPr>
        </p:nvGraphicFramePr>
        <p:xfrm>
          <a:off x="611560" y="4314888"/>
          <a:ext cx="8184838" cy="576064"/>
        </p:xfrm>
        <a:graphic>
          <a:graphicData uri="http://schemas.openxmlformats.org/drawingml/2006/table">
            <a:tbl>
              <a:tblPr/>
              <a:tblGrid>
                <a:gridCol w="1560103">
                  <a:extLst>
                    <a:ext uri="{9D8B030D-6E8A-4147-A177-3AD203B41FA5}">
                      <a16:colId xmlns:a16="http://schemas.microsoft.com/office/drawing/2014/main" val="2257393828"/>
                    </a:ext>
                  </a:extLst>
                </a:gridCol>
                <a:gridCol w="6624735">
                  <a:extLst>
                    <a:ext uri="{9D8B030D-6E8A-4147-A177-3AD203B41FA5}">
                      <a16:colId xmlns:a16="http://schemas.microsoft.com/office/drawing/2014/main" val="2506237652"/>
                    </a:ext>
                  </a:extLst>
                </a:gridCol>
              </a:tblGrid>
              <a:tr h="576064">
                <a:tc>
                  <a:txBody>
                    <a:bodyPr/>
                    <a:lstStyle/>
                    <a:p>
                      <a:pPr algn="ctr" fontAlgn="ctr">
                        <a:spcBef>
                          <a:spcPts val="0"/>
                        </a:spcBef>
                        <a:spcAft>
                          <a:spcPts val="0"/>
                        </a:spcAft>
                      </a:pPr>
                      <a:r>
                        <a:rPr lang="it-IT" sz="1200" b="1" i="0" u="none" strike="noStrike" dirty="0">
                          <a:solidFill>
                            <a:srgbClr val="000000"/>
                          </a:solidFill>
                          <a:effectLst/>
                          <a:latin typeface="Gill Sans MT" panose="020B0502020104020203" pitchFamily="34" charset="0"/>
                          <a:cs typeface="Times New Roman" panose="02020603050405020304" pitchFamily="18" charset="0"/>
                        </a:rPr>
                        <a:t>Sopralluogo</a:t>
                      </a:r>
                      <a:endParaRPr lang="en-US" sz="1200" b="1" i="0" u="none" strike="noStrike" dirty="0">
                        <a:effectLst/>
                        <a:latin typeface="Gill Sans MT" panose="020B0502020104020203" pitchFamily="34" charset="0"/>
                        <a:cs typeface="Times New Roman" panose="02020603050405020304" pitchFamily="18" charset="0"/>
                      </a:endParaRPr>
                    </a:p>
                  </a:txBody>
                  <a:tcPr marL="36000" marR="6309"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0" i="0" u="none" strike="noStrike" dirty="0">
                          <a:solidFill>
                            <a:srgbClr val="000000"/>
                          </a:solidFill>
                          <a:effectLst/>
                          <a:latin typeface="Gill Sans MT" panose="020B0502020104020203" pitchFamily="34" charset="0"/>
                          <a:cs typeface="Times New Roman" panose="02020603050405020304" pitchFamily="18" charset="0"/>
                        </a:rPr>
                        <a:t>Si prevede sopralluogo obbligatorio esclusivamente presso i presidi ospedalieri</a:t>
                      </a:r>
                      <a:r>
                        <a:rPr lang="it-IT" sz="1200" b="0" i="0" u="none" strike="noStrike">
                          <a:solidFill>
                            <a:srgbClr val="000000"/>
                          </a:solidFill>
                          <a:effectLst/>
                          <a:latin typeface="Gill Sans MT" panose="020B0502020104020203" pitchFamily="34" charset="0"/>
                          <a:cs typeface="Times New Roman" panose="02020603050405020304" pitchFamily="18" charset="0"/>
                        </a:rPr>
                        <a:t>. </a:t>
                      </a:r>
                      <a:endParaRPr lang="it-IT" sz="1200" b="0" i="0" u="none" strike="noStrike" dirty="0">
                        <a:solidFill>
                          <a:srgbClr val="000000"/>
                        </a:solidFill>
                        <a:effectLst/>
                        <a:latin typeface="Gill Sans MT" panose="020B0502020104020203" pitchFamily="34" charset="0"/>
                        <a:cs typeface="Times New Roman" panose="02020603050405020304" pitchFamily="18" charset="0"/>
                      </a:endParaRPr>
                    </a:p>
                  </a:txBody>
                  <a:tcPr marL="108000" marR="6309"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106444"/>
                  </a:ext>
                </a:extLst>
              </a:tr>
            </a:tbl>
          </a:graphicData>
        </a:graphic>
      </p:graphicFrame>
      <p:graphicFrame>
        <p:nvGraphicFramePr>
          <p:cNvPr id="3" name="Table 2">
            <a:extLst>
              <a:ext uri="{FF2B5EF4-FFF2-40B4-BE49-F238E27FC236}">
                <a16:creationId xmlns:a16="http://schemas.microsoft.com/office/drawing/2014/main" id="{1BCAC8AD-812C-4B7C-A4D2-AF73FB30487A}"/>
              </a:ext>
            </a:extLst>
          </p:cNvPr>
          <p:cNvGraphicFramePr>
            <a:graphicFrameLocks noGrp="1"/>
          </p:cNvGraphicFramePr>
          <p:nvPr>
            <p:extLst>
              <p:ext uri="{D42A27DB-BD31-4B8C-83A1-F6EECF244321}">
                <p14:modId xmlns:p14="http://schemas.microsoft.com/office/powerpoint/2010/main" val="2258716698"/>
              </p:ext>
            </p:extLst>
          </p:nvPr>
        </p:nvGraphicFramePr>
        <p:xfrm>
          <a:off x="611560" y="5755048"/>
          <a:ext cx="8184838" cy="767520"/>
        </p:xfrm>
        <a:graphic>
          <a:graphicData uri="http://schemas.openxmlformats.org/drawingml/2006/table">
            <a:tbl>
              <a:tblPr/>
              <a:tblGrid>
                <a:gridCol w="1560103">
                  <a:extLst>
                    <a:ext uri="{9D8B030D-6E8A-4147-A177-3AD203B41FA5}">
                      <a16:colId xmlns:a16="http://schemas.microsoft.com/office/drawing/2014/main" val="2201374622"/>
                    </a:ext>
                  </a:extLst>
                </a:gridCol>
                <a:gridCol w="6624735">
                  <a:extLst>
                    <a:ext uri="{9D8B030D-6E8A-4147-A177-3AD203B41FA5}">
                      <a16:colId xmlns:a16="http://schemas.microsoft.com/office/drawing/2014/main" val="610177750"/>
                    </a:ext>
                  </a:extLst>
                </a:gridCol>
              </a:tblGrid>
              <a:tr h="677527">
                <a:tc>
                  <a:txBody>
                    <a:bodyPr/>
                    <a:lstStyle/>
                    <a:p>
                      <a:pPr algn="ctr" fontAlgn="ctr">
                        <a:spcBef>
                          <a:spcPts val="0"/>
                        </a:spcBef>
                        <a:spcAft>
                          <a:spcPts val="0"/>
                        </a:spcAft>
                      </a:pPr>
                      <a:r>
                        <a:rPr lang="it-IT" sz="1200" b="1" i="0" u="none" strike="noStrike" dirty="0">
                          <a:solidFill>
                            <a:srgbClr val="000000"/>
                          </a:solidFill>
                          <a:effectLst/>
                          <a:latin typeface="Gill Sans MT" panose="020B0502020104020203" pitchFamily="34" charset="0"/>
                          <a:cs typeface="Times New Roman" panose="02020603050405020304" pitchFamily="18" charset="0"/>
                        </a:rPr>
                        <a:t>Base d’asta</a:t>
                      </a:r>
                      <a:endParaRPr lang="en-US" sz="1200" b="1" i="0" u="none" strike="noStrike" dirty="0">
                        <a:effectLst/>
                        <a:latin typeface="Gill Sans MT" panose="020B0502020104020203" pitchFamily="34" charset="0"/>
                        <a:cs typeface="Times New Roman" panose="02020603050405020304" pitchFamily="18" charset="0"/>
                      </a:endParaRPr>
                    </a:p>
                  </a:txBody>
                  <a:tcPr marL="36000" marR="6309"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0" i="0" u="none" strike="noStrike" dirty="0">
                          <a:solidFill>
                            <a:srgbClr val="000000"/>
                          </a:solidFill>
                          <a:effectLst/>
                          <a:latin typeface="Gill Sans MT" panose="020B0502020104020203" pitchFamily="34" charset="0"/>
                          <a:cs typeface="Times New Roman" panose="02020603050405020304" pitchFamily="18" charset="0"/>
                        </a:rPr>
                        <a:t>I valori posti a base d’asta terranno conto dei prezzi di riferimento ANAC, ultimo aggiornamento aprile 2023. Relativamente alla voci di offerta non considerate tra i prezzi ANAC saranno effettuate delle analisi dei prezzi comparandole con le risultanze delle altre iniziative di gare poste in essere da altre Stazioni appaltanti.</a:t>
                      </a:r>
                    </a:p>
                  </a:txBody>
                  <a:tcPr marL="108000" marR="6309"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8590028"/>
                  </a:ext>
                </a:extLst>
              </a:tr>
            </a:tbl>
          </a:graphicData>
        </a:graphic>
      </p:graphicFrame>
      <p:graphicFrame>
        <p:nvGraphicFramePr>
          <p:cNvPr id="4" name="Table 3">
            <a:extLst>
              <a:ext uri="{FF2B5EF4-FFF2-40B4-BE49-F238E27FC236}">
                <a16:creationId xmlns:a16="http://schemas.microsoft.com/office/drawing/2014/main" id="{73D5CB78-A70A-4CAE-B9D6-68F9C270C19D}"/>
              </a:ext>
            </a:extLst>
          </p:cNvPr>
          <p:cNvGraphicFramePr>
            <a:graphicFrameLocks noGrp="1"/>
          </p:cNvGraphicFramePr>
          <p:nvPr>
            <p:extLst>
              <p:ext uri="{D42A27DB-BD31-4B8C-83A1-F6EECF244321}">
                <p14:modId xmlns:p14="http://schemas.microsoft.com/office/powerpoint/2010/main" val="2954683199"/>
              </p:ext>
            </p:extLst>
          </p:nvPr>
        </p:nvGraphicFramePr>
        <p:xfrm>
          <a:off x="611560" y="5034968"/>
          <a:ext cx="8184838" cy="576064"/>
        </p:xfrm>
        <a:graphic>
          <a:graphicData uri="http://schemas.openxmlformats.org/drawingml/2006/table">
            <a:tbl>
              <a:tblPr/>
              <a:tblGrid>
                <a:gridCol w="1560103">
                  <a:extLst>
                    <a:ext uri="{9D8B030D-6E8A-4147-A177-3AD203B41FA5}">
                      <a16:colId xmlns:a16="http://schemas.microsoft.com/office/drawing/2014/main" val="3646161968"/>
                    </a:ext>
                  </a:extLst>
                </a:gridCol>
                <a:gridCol w="6624735">
                  <a:extLst>
                    <a:ext uri="{9D8B030D-6E8A-4147-A177-3AD203B41FA5}">
                      <a16:colId xmlns:a16="http://schemas.microsoft.com/office/drawing/2014/main" val="1307452542"/>
                    </a:ext>
                  </a:extLst>
                </a:gridCol>
              </a:tblGrid>
              <a:tr h="576064">
                <a:tc>
                  <a:txBody>
                    <a:bodyPr/>
                    <a:lstStyle/>
                    <a:p>
                      <a:pPr algn="ctr" fontAlgn="ctr">
                        <a:spcBef>
                          <a:spcPts val="0"/>
                        </a:spcBef>
                        <a:spcAft>
                          <a:spcPts val="0"/>
                        </a:spcAft>
                      </a:pPr>
                      <a:r>
                        <a:rPr lang="it-IT" sz="1200" b="1" i="0" u="none" strike="noStrike" dirty="0">
                          <a:solidFill>
                            <a:srgbClr val="000000"/>
                          </a:solidFill>
                          <a:effectLst/>
                          <a:latin typeface="Gill Sans MT" panose="020B0502020104020203" pitchFamily="34" charset="0"/>
                          <a:cs typeface="Times New Roman" panose="02020603050405020304" pitchFamily="18" charset="0"/>
                        </a:rPr>
                        <a:t>Clausola sociale</a:t>
                      </a:r>
                      <a:endParaRPr lang="en-US" sz="1200" b="1" i="0" u="none" strike="noStrike" dirty="0">
                        <a:solidFill>
                          <a:srgbClr val="FF0000"/>
                        </a:solidFill>
                        <a:effectLst/>
                        <a:latin typeface="Gill Sans MT" panose="020B0502020104020203" pitchFamily="34" charset="0"/>
                        <a:cs typeface="Times New Roman" panose="02020603050405020304" pitchFamily="18" charset="0"/>
                      </a:endParaRPr>
                    </a:p>
                  </a:txBody>
                  <a:tcPr marL="36000" marR="6309"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0" i="0" u="none" strike="noStrike" dirty="0">
                          <a:solidFill>
                            <a:srgbClr val="000000"/>
                          </a:solidFill>
                          <a:effectLst/>
                          <a:latin typeface="Gill Sans MT" panose="020B0502020104020203" pitchFamily="34" charset="0"/>
                          <a:cs typeface="Times New Roman" panose="02020603050405020304" pitchFamily="18" charset="0"/>
                        </a:rPr>
                        <a:t>Sarà prevista una clausola sociale per il riassorbimento del personale attualmente impiegato presso le aziende sanitarie.</a:t>
                      </a:r>
                    </a:p>
                  </a:txBody>
                  <a:tcPr marL="108000" marR="6309"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7005266"/>
                  </a:ext>
                </a:extLst>
              </a:tr>
            </a:tbl>
          </a:graphicData>
        </a:graphic>
      </p:graphicFrame>
      <p:graphicFrame>
        <p:nvGraphicFramePr>
          <p:cNvPr id="10" name="Table 9">
            <a:extLst>
              <a:ext uri="{FF2B5EF4-FFF2-40B4-BE49-F238E27FC236}">
                <a16:creationId xmlns:a16="http://schemas.microsoft.com/office/drawing/2014/main" id="{5097E52B-7A14-4F8D-84DF-C38C061835EB}"/>
              </a:ext>
            </a:extLst>
          </p:cNvPr>
          <p:cNvGraphicFramePr>
            <a:graphicFrameLocks noGrp="1"/>
          </p:cNvGraphicFramePr>
          <p:nvPr>
            <p:extLst>
              <p:ext uri="{D42A27DB-BD31-4B8C-83A1-F6EECF244321}">
                <p14:modId xmlns:p14="http://schemas.microsoft.com/office/powerpoint/2010/main" val="3695386501"/>
              </p:ext>
            </p:extLst>
          </p:nvPr>
        </p:nvGraphicFramePr>
        <p:xfrm>
          <a:off x="611560" y="3327984"/>
          <a:ext cx="8184838" cy="842304"/>
        </p:xfrm>
        <a:graphic>
          <a:graphicData uri="http://schemas.openxmlformats.org/drawingml/2006/table">
            <a:tbl>
              <a:tblPr/>
              <a:tblGrid>
                <a:gridCol w="1560103">
                  <a:extLst>
                    <a:ext uri="{9D8B030D-6E8A-4147-A177-3AD203B41FA5}">
                      <a16:colId xmlns:a16="http://schemas.microsoft.com/office/drawing/2014/main" val="2411773839"/>
                    </a:ext>
                  </a:extLst>
                </a:gridCol>
                <a:gridCol w="6624735">
                  <a:extLst>
                    <a:ext uri="{9D8B030D-6E8A-4147-A177-3AD203B41FA5}">
                      <a16:colId xmlns:a16="http://schemas.microsoft.com/office/drawing/2014/main" val="1250276717"/>
                    </a:ext>
                  </a:extLst>
                </a:gridCol>
              </a:tblGrid>
              <a:tr h="842304">
                <a:tc>
                  <a:txBody>
                    <a:bodyPr/>
                    <a:lstStyle/>
                    <a:p>
                      <a:pPr algn="ctr" fontAlgn="ctr">
                        <a:spcBef>
                          <a:spcPts val="0"/>
                        </a:spcBef>
                        <a:spcAft>
                          <a:spcPts val="0"/>
                        </a:spcAft>
                      </a:pPr>
                      <a:r>
                        <a:rPr lang="it-IT" sz="1200" b="1" i="0" u="none" strike="noStrike" dirty="0">
                          <a:solidFill>
                            <a:srgbClr val="000000"/>
                          </a:solidFill>
                          <a:effectLst/>
                          <a:latin typeface="Gill Sans MT" panose="020B0502020104020203" pitchFamily="34" charset="0"/>
                          <a:cs typeface="Times New Roman" panose="02020603050405020304" pitchFamily="18" charset="0"/>
                        </a:rPr>
                        <a:t>Clausola di revisione dei prezzi</a:t>
                      </a:r>
                      <a:endParaRPr lang="en-US" sz="1200" b="1" i="0" u="none" strike="noStrike" dirty="0">
                        <a:effectLst/>
                        <a:latin typeface="Gill Sans MT" panose="020B0502020104020203" pitchFamily="34" charset="0"/>
                        <a:cs typeface="Times New Roman" panose="02020603050405020304" pitchFamily="18" charset="0"/>
                      </a:endParaRPr>
                    </a:p>
                  </a:txBody>
                  <a:tcPr marL="36000" marR="6309"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0" i="0" u="none" strike="noStrike" dirty="0">
                          <a:solidFill>
                            <a:srgbClr val="000000"/>
                          </a:solidFill>
                          <a:effectLst/>
                          <a:latin typeface="Gill Sans MT" panose="020B0502020104020203" pitchFamily="34" charset="0"/>
                          <a:cs typeface="Times New Roman" panose="02020603050405020304" pitchFamily="18" charset="0"/>
                        </a:rPr>
                        <a:t>Si prevede una clausola di revisione del prezzo, da richiedersi una sola volta annualmente, in linea con quanto definito da ANAC per l’aggiornamento dei prezzi di riferimento per il servizio di lavanoleggio e basata sull’indice ISTAT dei costi alla produzione industriale. I costi della manodopera verranno adeguati in base alle variazioni del CCNL di settore.</a:t>
                      </a:r>
                    </a:p>
                  </a:txBody>
                  <a:tcPr marL="108000" marR="6309"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2993336"/>
                  </a:ext>
                </a:extLst>
              </a:tr>
            </a:tbl>
          </a:graphicData>
        </a:graphic>
      </p:graphicFrame>
      <p:pic>
        <p:nvPicPr>
          <p:cNvPr id="13" name="Graphic 12" descr="Group of people with solid fill">
            <a:extLst>
              <a:ext uri="{FF2B5EF4-FFF2-40B4-BE49-F238E27FC236}">
                <a16:creationId xmlns:a16="http://schemas.microsoft.com/office/drawing/2014/main" id="{50331AC6-C491-4FFA-922F-0388F8FE217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7504" y="5106976"/>
            <a:ext cx="457200" cy="457200"/>
          </a:xfrm>
          <a:prstGeom prst="rect">
            <a:avLst/>
          </a:prstGeom>
        </p:spPr>
      </p:pic>
      <p:pic>
        <p:nvPicPr>
          <p:cNvPr id="17" name="Graphic 16" descr="Construction worker male with solid fill">
            <a:extLst>
              <a:ext uri="{FF2B5EF4-FFF2-40B4-BE49-F238E27FC236}">
                <a16:creationId xmlns:a16="http://schemas.microsoft.com/office/drawing/2014/main" id="{CE78F07F-3115-4436-AD03-A436A48867A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7150" y="4386896"/>
            <a:ext cx="457200" cy="457200"/>
          </a:xfrm>
          <a:prstGeom prst="rect">
            <a:avLst/>
          </a:prstGeom>
        </p:spPr>
      </p:pic>
      <p:pic>
        <p:nvPicPr>
          <p:cNvPr id="19" name="Graphic 18" descr="Euro with solid fill">
            <a:extLst>
              <a:ext uri="{FF2B5EF4-FFF2-40B4-BE49-F238E27FC236}">
                <a16:creationId xmlns:a16="http://schemas.microsoft.com/office/drawing/2014/main" id="{193FBCB0-4F41-48D3-8F1B-C5F7816B2B3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7504" y="5907860"/>
            <a:ext cx="423252" cy="423252"/>
          </a:xfrm>
          <a:prstGeom prst="rect">
            <a:avLst/>
          </a:prstGeom>
        </p:spPr>
      </p:pic>
      <p:pic>
        <p:nvPicPr>
          <p:cNvPr id="20" name="Graphic 19" descr="Signature with solid fill">
            <a:extLst>
              <a:ext uri="{FF2B5EF4-FFF2-40B4-BE49-F238E27FC236}">
                <a16:creationId xmlns:a16="http://schemas.microsoft.com/office/drawing/2014/main" id="{DAD984B3-770A-4530-91F8-4EE0DC4F6F6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7504" y="3544008"/>
            <a:ext cx="473523" cy="473523"/>
          </a:xfrm>
          <a:prstGeom prst="rect">
            <a:avLst/>
          </a:prstGeom>
        </p:spPr>
      </p:pic>
      <p:graphicFrame>
        <p:nvGraphicFramePr>
          <p:cNvPr id="14" name="Table 13">
            <a:extLst>
              <a:ext uri="{FF2B5EF4-FFF2-40B4-BE49-F238E27FC236}">
                <a16:creationId xmlns:a16="http://schemas.microsoft.com/office/drawing/2014/main" id="{F7B1DF68-54D3-4A8D-9F4A-9E5ECC594367}"/>
              </a:ext>
            </a:extLst>
          </p:cNvPr>
          <p:cNvGraphicFramePr>
            <a:graphicFrameLocks noGrp="1"/>
          </p:cNvGraphicFramePr>
          <p:nvPr>
            <p:extLst>
              <p:ext uri="{D42A27DB-BD31-4B8C-83A1-F6EECF244321}">
                <p14:modId xmlns:p14="http://schemas.microsoft.com/office/powerpoint/2010/main" val="115853742"/>
              </p:ext>
            </p:extLst>
          </p:nvPr>
        </p:nvGraphicFramePr>
        <p:xfrm>
          <a:off x="611560" y="2658704"/>
          <a:ext cx="8184838" cy="576064"/>
        </p:xfrm>
        <a:graphic>
          <a:graphicData uri="http://schemas.openxmlformats.org/drawingml/2006/table">
            <a:tbl>
              <a:tblPr/>
              <a:tblGrid>
                <a:gridCol w="1560103">
                  <a:extLst>
                    <a:ext uri="{9D8B030D-6E8A-4147-A177-3AD203B41FA5}">
                      <a16:colId xmlns:a16="http://schemas.microsoft.com/office/drawing/2014/main" val="781978469"/>
                    </a:ext>
                  </a:extLst>
                </a:gridCol>
                <a:gridCol w="6624735">
                  <a:extLst>
                    <a:ext uri="{9D8B030D-6E8A-4147-A177-3AD203B41FA5}">
                      <a16:colId xmlns:a16="http://schemas.microsoft.com/office/drawing/2014/main" val="2220517520"/>
                    </a:ext>
                  </a:extLst>
                </a:gridCol>
              </a:tblGrid>
              <a:tr h="576064">
                <a:tc>
                  <a:txBody>
                    <a:bodyPr/>
                    <a:lstStyle/>
                    <a:p>
                      <a:pPr algn="ctr" fontAlgn="ctr">
                        <a:spcBef>
                          <a:spcPts val="0"/>
                        </a:spcBef>
                        <a:spcAft>
                          <a:spcPts val="0"/>
                        </a:spcAft>
                      </a:pPr>
                      <a:r>
                        <a:rPr lang="en-US" sz="1200" b="1" i="0" u="none" strike="noStrike" dirty="0">
                          <a:solidFill>
                            <a:srgbClr val="000000"/>
                          </a:solidFill>
                          <a:effectLst/>
                          <a:latin typeface="Gill Sans MT" panose="020B0502020104020203" pitchFamily="34" charset="0"/>
                          <a:cs typeface="Times New Roman" panose="02020603050405020304" pitchFamily="18" charset="0"/>
                        </a:rPr>
                        <a:t>Lotti</a:t>
                      </a:r>
                      <a:endParaRPr lang="en-US" sz="1200" b="1" i="0" u="none" strike="noStrike" dirty="0">
                        <a:effectLst/>
                        <a:latin typeface="Gill Sans MT" panose="020B0502020104020203" pitchFamily="34" charset="0"/>
                        <a:cs typeface="Times New Roman" panose="02020603050405020304" pitchFamily="18" charset="0"/>
                      </a:endParaRPr>
                    </a:p>
                  </a:txBody>
                  <a:tcPr marL="36000" marR="6309"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0" i="0" u="none" strike="noStrike" dirty="0">
                          <a:solidFill>
                            <a:srgbClr val="000000"/>
                          </a:solidFill>
                          <a:effectLst/>
                          <a:latin typeface="Gill Sans MT" panose="020B0502020104020203" pitchFamily="34" charset="0"/>
                          <a:cs typeface="Times New Roman" panose="02020603050405020304" pitchFamily="18" charset="0"/>
                        </a:rPr>
                        <a:t>Si prevede un articolazione della procedura in lotti geografici definiti in base a ubicazione e valore del servizio per singola ASL</a:t>
                      </a:r>
                    </a:p>
                  </a:txBody>
                  <a:tcPr marL="108000" marR="6309"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3050783"/>
                  </a:ext>
                </a:extLst>
              </a:tr>
            </a:tbl>
          </a:graphicData>
        </a:graphic>
      </p:graphicFrame>
      <p:pic>
        <p:nvPicPr>
          <p:cNvPr id="11" name="Graphic 10" descr="Mathematics with solid fill">
            <a:extLst>
              <a:ext uri="{FF2B5EF4-FFF2-40B4-BE49-F238E27FC236}">
                <a16:creationId xmlns:a16="http://schemas.microsoft.com/office/drawing/2014/main" id="{F8D0A7BF-B904-400A-AF8E-567DCE76C22F}"/>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66028" y="2730712"/>
            <a:ext cx="473523" cy="473523"/>
          </a:xfrm>
          <a:prstGeom prst="rect">
            <a:avLst/>
          </a:prstGeom>
        </p:spPr>
      </p:pic>
      <p:graphicFrame>
        <p:nvGraphicFramePr>
          <p:cNvPr id="16" name="Table 7">
            <a:extLst>
              <a:ext uri="{FF2B5EF4-FFF2-40B4-BE49-F238E27FC236}">
                <a16:creationId xmlns:a16="http://schemas.microsoft.com/office/drawing/2014/main" id="{DF6EF182-76EF-4826-B1E0-483ECB8D8561}"/>
              </a:ext>
            </a:extLst>
          </p:cNvPr>
          <p:cNvGraphicFramePr>
            <a:graphicFrameLocks noGrp="1"/>
          </p:cNvGraphicFramePr>
          <p:nvPr>
            <p:extLst>
              <p:ext uri="{D42A27DB-BD31-4B8C-83A1-F6EECF244321}">
                <p14:modId xmlns:p14="http://schemas.microsoft.com/office/powerpoint/2010/main" val="268590956"/>
              </p:ext>
            </p:extLst>
          </p:nvPr>
        </p:nvGraphicFramePr>
        <p:xfrm>
          <a:off x="611560" y="1218544"/>
          <a:ext cx="8184838" cy="621230"/>
        </p:xfrm>
        <a:graphic>
          <a:graphicData uri="http://schemas.openxmlformats.org/drawingml/2006/table">
            <a:tbl>
              <a:tblPr/>
              <a:tblGrid>
                <a:gridCol w="1560103">
                  <a:extLst>
                    <a:ext uri="{9D8B030D-6E8A-4147-A177-3AD203B41FA5}">
                      <a16:colId xmlns:a16="http://schemas.microsoft.com/office/drawing/2014/main" val="781978469"/>
                    </a:ext>
                  </a:extLst>
                </a:gridCol>
                <a:gridCol w="6624735">
                  <a:extLst>
                    <a:ext uri="{9D8B030D-6E8A-4147-A177-3AD203B41FA5}">
                      <a16:colId xmlns:a16="http://schemas.microsoft.com/office/drawing/2014/main" val="2220517520"/>
                    </a:ext>
                  </a:extLst>
                </a:gridCol>
              </a:tblGrid>
              <a:tr h="621230">
                <a:tc>
                  <a:txBody>
                    <a:bodyPr/>
                    <a:lstStyle/>
                    <a:p>
                      <a:pPr algn="ctr" fontAlgn="ctr">
                        <a:spcBef>
                          <a:spcPts val="0"/>
                        </a:spcBef>
                        <a:spcAft>
                          <a:spcPts val="0"/>
                        </a:spcAft>
                      </a:pPr>
                      <a:r>
                        <a:rPr lang="en-US" sz="1200" b="1" i="0" u="none" strike="noStrike" dirty="0">
                          <a:solidFill>
                            <a:srgbClr val="000000"/>
                          </a:solidFill>
                          <a:effectLst/>
                          <a:latin typeface="Gill Sans MT" panose="020B0502020104020203" pitchFamily="34" charset="0"/>
                          <a:cs typeface="Times New Roman" panose="02020603050405020304" pitchFamily="18" charset="0"/>
                        </a:rPr>
                        <a:t>Criterio di aggiudicazione</a:t>
                      </a:r>
                      <a:endParaRPr lang="en-US" sz="1200" b="1" i="0" u="none" strike="noStrike" dirty="0">
                        <a:effectLst/>
                        <a:latin typeface="Gill Sans MT" panose="020B0502020104020203" pitchFamily="34" charset="0"/>
                        <a:cs typeface="Times New Roman" panose="02020603050405020304" pitchFamily="18" charset="0"/>
                      </a:endParaRPr>
                    </a:p>
                  </a:txBody>
                  <a:tcPr marL="36000" marR="6309"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it-IT" sz="1200" b="0" i="0" u="none" strike="noStrike" dirty="0">
                          <a:solidFill>
                            <a:srgbClr val="000000"/>
                          </a:solidFill>
                          <a:effectLst/>
                          <a:latin typeface="Gill Sans MT" panose="020B0502020104020203" pitchFamily="34" charset="0"/>
                          <a:cs typeface="Times New Roman" panose="02020603050405020304" pitchFamily="18" charset="0"/>
                        </a:rPr>
                        <a:t>Ai sensi dell’art. 95, comma 2 del DLGS 50/2016 si prevede l’aggiudicazione secondo il criterio </a:t>
                      </a:r>
                      <a:r>
                        <a:rPr lang="it-IT" sz="1200" b="1" i="0" u="none" strike="noStrike" dirty="0">
                          <a:solidFill>
                            <a:srgbClr val="000000"/>
                          </a:solidFill>
                          <a:effectLst/>
                          <a:latin typeface="Gill Sans MT" panose="020B0502020104020203" pitchFamily="34" charset="0"/>
                          <a:cs typeface="Times New Roman" panose="02020603050405020304" pitchFamily="18" charset="0"/>
                        </a:rPr>
                        <a:t>dell’offerta economicamente più vantaggiosa</a:t>
                      </a:r>
                      <a:r>
                        <a:rPr lang="it-IT" sz="1200" b="0" i="0" u="none" strike="noStrike" dirty="0">
                          <a:solidFill>
                            <a:srgbClr val="000000"/>
                          </a:solidFill>
                          <a:effectLst/>
                          <a:latin typeface="Gill Sans MT" panose="020B0502020104020203" pitchFamily="34" charset="0"/>
                          <a:cs typeface="Times New Roman" panose="02020603050405020304" pitchFamily="18" charset="0"/>
                        </a:rPr>
                        <a:t>: 70 punti tecnici e 30 punti economici</a:t>
                      </a:r>
                    </a:p>
                  </a:txBody>
                  <a:tcPr marL="108000" marR="6309" marT="360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3050783"/>
                  </a:ext>
                </a:extLst>
              </a:tr>
            </a:tbl>
          </a:graphicData>
        </a:graphic>
      </p:graphicFrame>
      <p:pic>
        <p:nvPicPr>
          <p:cNvPr id="7" name="Graphic 6" descr="Gavel with solid fill">
            <a:extLst>
              <a:ext uri="{FF2B5EF4-FFF2-40B4-BE49-F238E27FC236}">
                <a16:creationId xmlns:a16="http://schemas.microsoft.com/office/drawing/2014/main" id="{F3BCF917-AA7C-4CF2-9FB7-EF7E5AAE0312}"/>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3704" y="1196752"/>
            <a:ext cx="525848" cy="525848"/>
          </a:xfrm>
          <a:prstGeom prst="rect">
            <a:avLst/>
          </a:prstGeom>
        </p:spPr>
      </p:pic>
      <p:pic>
        <p:nvPicPr>
          <p:cNvPr id="23" name="Graphic 22" descr="Document with solid fill">
            <a:extLst>
              <a:ext uri="{FF2B5EF4-FFF2-40B4-BE49-F238E27FC236}">
                <a16:creationId xmlns:a16="http://schemas.microsoft.com/office/drawing/2014/main" id="{3AA31199-2C7F-4494-BCF8-ECEDA20AB1FE}"/>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72437" y="2010632"/>
            <a:ext cx="467113" cy="467113"/>
          </a:xfrm>
          <a:prstGeom prst="rect">
            <a:avLst/>
          </a:prstGeom>
        </p:spPr>
      </p:pic>
    </p:spTree>
    <p:extLst>
      <p:ext uri="{BB962C8B-B14F-4D97-AF65-F5344CB8AC3E}">
        <p14:creationId xmlns:p14="http://schemas.microsoft.com/office/powerpoint/2010/main" val="2650067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A5FDB3C-DDEC-4542-A367-0711438BBCFA}"/>
              </a:ext>
            </a:extLst>
          </p:cNvPr>
          <p:cNvSpPr txBox="1">
            <a:spLocks noChangeArrowheads="1"/>
          </p:cNvSpPr>
          <p:nvPr/>
        </p:nvSpPr>
        <p:spPr bwMode="auto">
          <a:xfrm>
            <a:off x="323528" y="404664"/>
            <a:ext cx="8232775" cy="494564"/>
          </a:xfrm>
          <a:prstGeom prst="rect">
            <a:avLst/>
          </a:prstGeom>
          <a:noFill/>
          <a:ln w="9525">
            <a:noFill/>
            <a:miter lim="800000"/>
            <a:headEnd/>
            <a:tailEnd/>
          </a:ln>
        </p:spPr>
        <p:txBody>
          <a:bodyPr lIns="0" tIns="36000" rIns="0" bIns="0"/>
          <a:lstStyle/>
          <a:p>
            <a:pPr eaLnBrk="1" hangingPunct="1">
              <a:defRPr/>
            </a:pPr>
            <a:r>
              <a:rPr lang="it-IT" b="1" dirty="0">
                <a:latin typeface="Gill Sans MT" panose="020B0502020104020203" pitchFamily="34" charset="0"/>
                <a:cs typeface="Times New Roman" panose="02020603050405020304" pitchFamily="18" charset="0"/>
              </a:rPr>
              <a:t>Elementi di approfondimento</a:t>
            </a:r>
            <a:endParaRPr lang="it-IT" b="1" dirty="0">
              <a:latin typeface="Gill Sans MT" panose="020B0502020104020203" pitchFamily="34" charset="0"/>
              <a:ea typeface="+mj-ea"/>
              <a:cs typeface="Times New Roman" panose="02020603050405020304" pitchFamily="18" charset="0"/>
            </a:endParaRPr>
          </a:p>
        </p:txBody>
      </p:sp>
      <p:graphicFrame>
        <p:nvGraphicFramePr>
          <p:cNvPr id="4" name="Table 7">
            <a:extLst>
              <a:ext uri="{FF2B5EF4-FFF2-40B4-BE49-F238E27FC236}">
                <a16:creationId xmlns:a16="http://schemas.microsoft.com/office/drawing/2014/main" id="{ED8D6DDD-28CA-4835-90B5-D3760774F3CC}"/>
              </a:ext>
            </a:extLst>
          </p:cNvPr>
          <p:cNvGraphicFramePr>
            <a:graphicFrameLocks noGrp="1"/>
          </p:cNvGraphicFramePr>
          <p:nvPr>
            <p:extLst>
              <p:ext uri="{D42A27DB-BD31-4B8C-83A1-F6EECF244321}">
                <p14:modId xmlns:p14="http://schemas.microsoft.com/office/powerpoint/2010/main" val="3635642643"/>
              </p:ext>
            </p:extLst>
          </p:nvPr>
        </p:nvGraphicFramePr>
        <p:xfrm>
          <a:off x="611560" y="1484784"/>
          <a:ext cx="8136903" cy="5000000"/>
        </p:xfrm>
        <a:graphic>
          <a:graphicData uri="http://schemas.openxmlformats.org/drawingml/2006/table">
            <a:tbl>
              <a:tblPr/>
              <a:tblGrid>
                <a:gridCol w="1412756">
                  <a:extLst>
                    <a:ext uri="{9D8B030D-6E8A-4147-A177-3AD203B41FA5}">
                      <a16:colId xmlns:a16="http://schemas.microsoft.com/office/drawing/2014/main" val="781978469"/>
                    </a:ext>
                  </a:extLst>
                </a:gridCol>
                <a:gridCol w="6724147">
                  <a:extLst>
                    <a:ext uri="{9D8B030D-6E8A-4147-A177-3AD203B41FA5}">
                      <a16:colId xmlns:a16="http://schemas.microsoft.com/office/drawing/2014/main" val="2220517520"/>
                    </a:ext>
                  </a:extLst>
                </a:gridCol>
              </a:tblGrid>
              <a:tr h="262055">
                <a:tc>
                  <a:txBody>
                    <a:bodyPr/>
                    <a:lstStyle/>
                    <a:p>
                      <a:pPr algn="ctr" fontAlgn="ctr">
                        <a:spcBef>
                          <a:spcPts val="0"/>
                        </a:spcBef>
                        <a:spcAft>
                          <a:spcPts val="0"/>
                        </a:spcAft>
                      </a:pPr>
                      <a:r>
                        <a:rPr lang="en-US" sz="1100" b="1" i="0" u="none" strike="noStrike" dirty="0" err="1">
                          <a:solidFill>
                            <a:schemeClr val="bg1"/>
                          </a:solidFill>
                          <a:effectLst/>
                          <a:latin typeface="Gill Sans MT" panose="020B0502020104020203" pitchFamily="34" charset="0"/>
                          <a:cs typeface="Times New Roman" panose="02020603050405020304" pitchFamily="18" charset="0"/>
                        </a:rPr>
                        <a:t>Argomento</a:t>
                      </a:r>
                      <a:endParaRPr lang="en-US" sz="1100" b="1" i="0" u="none" strike="noStrike" dirty="0">
                        <a:solidFill>
                          <a:schemeClr val="bg1"/>
                        </a:solidFill>
                        <a:effectLst/>
                        <a:latin typeface="Gill Sans MT" panose="020B0502020104020203" pitchFamily="34" charset="0"/>
                        <a:cs typeface="Times New Roman" panose="02020603050405020304" pitchFamily="18" charset="0"/>
                      </a:endParaRPr>
                    </a:p>
                  </a:txBody>
                  <a:tcPr marL="6309" marR="6309" marT="630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fontAlgn="ctr">
                        <a:spcBef>
                          <a:spcPts val="0"/>
                        </a:spcBef>
                        <a:spcAft>
                          <a:spcPts val="0"/>
                        </a:spcAft>
                      </a:pPr>
                      <a:r>
                        <a:rPr lang="it-IT" sz="1100" b="1" i="0" u="none" strike="noStrike" dirty="0">
                          <a:solidFill>
                            <a:schemeClr val="bg1"/>
                          </a:solidFill>
                          <a:effectLst/>
                          <a:latin typeface="Gill Sans MT" panose="020B0502020104020203" pitchFamily="34" charset="0"/>
                          <a:cs typeface="Times New Roman" panose="02020603050405020304" pitchFamily="18" charset="0"/>
                        </a:rPr>
                        <a:t>Punti di attenzione</a:t>
                      </a:r>
                      <a:endParaRPr lang="en-US" sz="1100" b="1" i="0" u="none" strike="noStrike" dirty="0">
                        <a:solidFill>
                          <a:schemeClr val="bg1"/>
                        </a:solidFill>
                        <a:effectLst/>
                        <a:latin typeface="Gill Sans MT" panose="020B0502020104020203" pitchFamily="34" charset="0"/>
                        <a:cs typeface="Times New Roman" panose="02020603050405020304" pitchFamily="18" charset="0"/>
                      </a:endParaRPr>
                    </a:p>
                  </a:txBody>
                  <a:tcPr marL="6309" marR="6309" marT="6309"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83780748"/>
                  </a:ext>
                </a:extLst>
              </a:tr>
              <a:tr h="530033">
                <a:tc>
                  <a:txBody>
                    <a:bodyPr/>
                    <a:lstStyle/>
                    <a:p>
                      <a:pPr marL="0" algn="ctr" defTabSz="914400" rtl="0" eaLnBrk="1" fontAlgn="ctr" latinLnBrk="0" hangingPunct="1">
                        <a:spcBef>
                          <a:spcPts val="0"/>
                        </a:spcBef>
                        <a:spcAft>
                          <a:spcPts val="0"/>
                        </a:spcAft>
                      </a:pPr>
                      <a:r>
                        <a:rPr lang="it-IT" sz="1200" b="1" i="0" u="none" strike="noStrike" kern="1200" dirty="0">
                          <a:solidFill>
                            <a:srgbClr val="000000"/>
                          </a:solidFill>
                          <a:effectLst/>
                          <a:latin typeface="Gill Sans MT" panose="020B0502020104020203" pitchFamily="34" charset="0"/>
                          <a:ea typeface="+mn-ea"/>
                          <a:cs typeface="Times New Roman" panose="02020603050405020304" pitchFamily="18" charset="0"/>
                        </a:rPr>
                        <a:t>Qualità biancheria</a:t>
                      </a:r>
                      <a:endParaRPr lang="en-US" sz="1200" b="1" i="0" u="none" strike="noStrike" kern="1200" dirty="0">
                        <a:solidFill>
                          <a:srgbClr val="000000"/>
                        </a:solidFill>
                        <a:effectLst/>
                        <a:latin typeface="Gill Sans MT" panose="020B0502020104020203" pitchFamily="34" charset="0"/>
                        <a:ea typeface="+mn-ea"/>
                        <a:cs typeface="Times New Roman" panose="02020603050405020304" pitchFamily="18" charset="0"/>
                      </a:endParaRPr>
                    </a:p>
                  </a:txBody>
                  <a:tcPr marL="36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just" defTabSz="914400" rtl="0" eaLnBrk="1" fontAlgn="ctr" latinLnBrk="0" hangingPunct="1">
                        <a:spcBef>
                          <a:spcPts val="0"/>
                        </a:spcBef>
                        <a:spcAft>
                          <a:spcPts val="0"/>
                        </a:spcAft>
                      </a:pPr>
                      <a:r>
                        <a:rPr lang="it-IT" sz="1200" b="0" i="0" u="none" strike="noStrike" kern="1200" dirty="0">
                          <a:solidFill>
                            <a:srgbClr val="000000"/>
                          </a:solidFill>
                          <a:effectLst/>
                          <a:latin typeface="Gill Sans MT" panose="020B0502020104020203" pitchFamily="34" charset="0"/>
                          <a:ea typeface="+mn-ea"/>
                          <a:cs typeface="Times New Roman" panose="02020603050405020304" pitchFamily="18" charset="0"/>
                        </a:rPr>
                        <a:t>È in corso di valutazione se richiedere biancheria piana (lenzuolo, federe, traverse, copriletto) e confezionata (camice, casacca, pantalone) in cotone al 100%</a:t>
                      </a:r>
                    </a:p>
                  </a:txBody>
                  <a:tcPr marL="108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70764089"/>
                  </a:ext>
                </a:extLst>
              </a:tr>
              <a:tr h="900708">
                <a:tc>
                  <a:txBody>
                    <a:bodyPr/>
                    <a:lstStyle/>
                    <a:p>
                      <a:pPr algn="ctr" fontAlgn="ctr">
                        <a:spcBef>
                          <a:spcPts val="0"/>
                        </a:spcBef>
                        <a:spcAft>
                          <a:spcPts val="0"/>
                        </a:spcAft>
                      </a:pPr>
                      <a:r>
                        <a:rPr lang="it-IT" sz="1200" b="1" i="0" u="none" strike="noStrike" dirty="0">
                          <a:solidFill>
                            <a:srgbClr val="000000"/>
                          </a:solidFill>
                          <a:effectLst/>
                          <a:latin typeface="Gill Sans MT" panose="020B0502020104020203" pitchFamily="34" charset="0"/>
                          <a:cs typeface="Times New Roman" panose="02020603050405020304" pitchFamily="18" charset="0"/>
                        </a:rPr>
                        <a:t>Biancheria ignifuga per pazienti psichiatrici</a:t>
                      </a:r>
                      <a:endParaRPr lang="en-US" sz="1200" b="1" i="0" u="none" strike="noStrike" dirty="0">
                        <a:effectLst/>
                        <a:latin typeface="Gill Sans MT" panose="020B0502020104020203" pitchFamily="34" charset="0"/>
                        <a:cs typeface="Times New Roman" panose="02020603050405020304" pitchFamily="18" charset="0"/>
                      </a:endParaRPr>
                    </a:p>
                  </a:txBody>
                  <a:tcPr marL="36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spcBef>
                          <a:spcPts val="0"/>
                        </a:spcBef>
                        <a:spcAft>
                          <a:spcPts val="0"/>
                        </a:spcAft>
                      </a:pPr>
                      <a:r>
                        <a:rPr lang="it-IT" sz="1200" b="0" i="0" u="none" strike="noStrike" dirty="0">
                          <a:solidFill>
                            <a:srgbClr val="000000"/>
                          </a:solidFill>
                          <a:effectLst/>
                          <a:latin typeface="Gill Sans MT" panose="020B0502020104020203" pitchFamily="34" charset="0"/>
                          <a:cs typeface="Times New Roman" panose="02020603050405020304" pitchFamily="18" charset="0"/>
                        </a:rPr>
                        <a:t>Nel corso dell’analisi della domanda è stato registrato un ricorso massiccio all’estensione del contratto per l’approvvigionamento delle biancheria piana ignifuga per reparti psichiatrici. Si prevede di richiedere la fornitura di biancheria ignifuga (almeno per quanto lenzuoli e federe) presso gli SPDC degli ospedali e nei presidi territoriali afferenti al DSM. Tale fornitura sarà compresa nel prezzo offerto in gara per la biancheria piana.</a:t>
                      </a:r>
                    </a:p>
                  </a:txBody>
                  <a:tcPr marL="108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18090014"/>
                  </a:ext>
                </a:extLst>
              </a:tr>
              <a:tr h="747120">
                <a:tc>
                  <a:txBody>
                    <a:bodyPr/>
                    <a:lstStyle/>
                    <a:p>
                      <a:pPr algn="ctr" fontAlgn="ctr">
                        <a:spcBef>
                          <a:spcPts val="0"/>
                        </a:spcBef>
                        <a:spcAft>
                          <a:spcPts val="0"/>
                        </a:spcAft>
                      </a:pPr>
                      <a:r>
                        <a:rPr lang="it-IT" sz="1200" b="1" i="0" u="none" strike="noStrike" dirty="0">
                          <a:solidFill>
                            <a:srgbClr val="000000"/>
                          </a:solidFill>
                          <a:effectLst/>
                          <a:latin typeface="Gill Sans MT" panose="020B0502020104020203" pitchFamily="34" charset="0"/>
                          <a:cs typeface="Times New Roman" panose="02020603050405020304" pitchFamily="18" charset="0"/>
                        </a:rPr>
                        <a:t>Criteri ambientali minimi (CAM)</a:t>
                      </a:r>
                      <a:endParaRPr lang="en-US" sz="1200" b="1" i="0" u="none" strike="noStrike" dirty="0">
                        <a:effectLst/>
                        <a:latin typeface="Gill Sans MT" panose="020B0502020104020203" pitchFamily="34" charset="0"/>
                        <a:cs typeface="Times New Roman" panose="02020603050405020304" pitchFamily="18" charset="0"/>
                      </a:endParaRPr>
                    </a:p>
                  </a:txBody>
                  <a:tcPr marL="36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0" i="0" u="none" strike="noStrike" dirty="0">
                          <a:solidFill>
                            <a:srgbClr val="000000"/>
                          </a:solidFill>
                          <a:effectLst/>
                          <a:latin typeface="Gill Sans MT" panose="020B0502020104020203" pitchFamily="34" charset="0"/>
                          <a:cs typeface="Times New Roman" panose="02020603050405020304" pitchFamily="18" charset="0"/>
                        </a:rPr>
                        <a:t>Come già riportato, si prevede l’applicazione dei CAM tessili e CAM </a:t>
                      </a:r>
                      <a:r>
                        <a:rPr lang="it-IT" sz="1200" b="0" i="0" u="none" strike="noStrike" dirty="0" err="1">
                          <a:solidFill>
                            <a:srgbClr val="000000"/>
                          </a:solidFill>
                          <a:effectLst/>
                          <a:latin typeface="Gill Sans MT" panose="020B0502020104020203" pitchFamily="34" charset="0"/>
                          <a:cs typeface="Times New Roman" panose="02020603050405020304" pitchFamily="18" charset="0"/>
                        </a:rPr>
                        <a:t>lavanolo</a:t>
                      </a:r>
                      <a:r>
                        <a:rPr lang="it-IT" sz="1200" b="0" i="0" u="none" strike="noStrike" dirty="0">
                          <a:solidFill>
                            <a:srgbClr val="000000"/>
                          </a:solidFill>
                          <a:effectLst/>
                          <a:latin typeface="Gill Sans MT" panose="020B0502020104020203" pitchFamily="34" charset="0"/>
                          <a:cs typeface="Times New Roman" panose="02020603050405020304" pitchFamily="18" charset="0"/>
                        </a:rPr>
                        <a:t> riguardo alle specifiche tecniche dei prodotti, requisiti di partecipazione e di esecuzione, nonché criteri premianti. In sede di gara, per il rispetto dei requisiti tecnici si richiederà agli operatori la semplice presentazione di autodichiarazioni riguardanti il soddisfacimento dei requisiti. La documentazione di cui ai CAM sarà richiesta al solo aggiudicatario.</a:t>
                      </a:r>
                    </a:p>
                  </a:txBody>
                  <a:tcPr marL="108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3589050007"/>
                  </a:ext>
                </a:extLst>
              </a:tr>
              <a:tr h="1137832">
                <a:tc>
                  <a:txBody>
                    <a:bodyPr/>
                    <a:lstStyle/>
                    <a:p>
                      <a:pPr algn="ctr" fontAlgn="ctr">
                        <a:spcBef>
                          <a:spcPts val="0"/>
                        </a:spcBef>
                        <a:spcAft>
                          <a:spcPts val="0"/>
                        </a:spcAft>
                      </a:pPr>
                      <a:r>
                        <a:rPr lang="it-IT" sz="1200" b="1" i="0" u="none" strike="noStrike" dirty="0">
                          <a:solidFill>
                            <a:srgbClr val="000000"/>
                          </a:solidFill>
                          <a:effectLst/>
                          <a:latin typeface="Gill Sans MT" panose="020B0502020104020203" pitchFamily="34" charset="0"/>
                          <a:cs typeface="Times New Roman" panose="02020603050405020304" pitchFamily="18" charset="0"/>
                        </a:rPr>
                        <a:t>Distribuzione automatizzata</a:t>
                      </a:r>
                      <a:endParaRPr lang="en-US" sz="1200" b="1" i="0" u="none" strike="noStrike" dirty="0">
                        <a:solidFill>
                          <a:srgbClr val="FF0000"/>
                        </a:solidFill>
                        <a:effectLst/>
                        <a:latin typeface="Gill Sans MT" panose="020B0502020104020203" pitchFamily="34" charset="0"/>
                        <a:cs typeface="Times New Roman" panose="02020603050405020304" pitchFamily="18" charset="0"/>
                      </a:endParaRPr>
                    </a:p>
                  </a:txBody>
                  <a:tcPr marL="36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200" b="0" i="0" u="none" strike="noStrike" dirty="0">
                          <a:solidFill>
                            <a:srgbClr val="000000"/>
                          </a:solidFill>
                          <a:effectLst/>
                          <a:latin typeface="Gill Sans MT" panose="020B0502020104020203" pitchFamily="34" charset="0"/>
                          <a:cs typeface="Times New Roman" panose="02020603050405020304" pitchFamily="18" charset="0"/>
                        </a:rPr>
                        <a:t>In sede di analisi della domanda è emerso il ricorso alla distribuzione automatizzata da parte della quasi totalità delle Aziende Sanitarie e ospedaliere. All’operatore si richiederà di organizzare obbligatoriamente tale modalità distributiva qualora già presente e di considerarla all’interno di un progetto complessivo finalizzato a garantire la continuità del servizio negli orari e nei giorni di chiusura del guardaroba, per tutto l’arco della settimana e anche nei giorni festivi. </a:t>
                      </a:r>
                    </a:p>
                  </a:txBody>
                  <a:tcPr marL="108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75660920"/>
                  </a:ext>
                </a:extLst>
              </a:tr>
              <a:tr h="539452">
                <a:tc>
                  <a:txBody>
                    <a:bodyPr/>
                    <a:lstStyle/>
                    <a:p>
                      <a:pPr algn="ctr" fontAlgn="ctr">
                        <a:spcBef>
                          <a:spcPts val="0"/>
                        </a:spcBef>
                        <a:spcAft>
                          <a:spcPts val="0"/>
                        </a:spcAft>
                      </a:pPr>
                      <a:r>
                        <a:rPr lang="it-IT" sz="1200" b="1" i="0" u="none" strike="noStrike" dirty="0">
                          <a:effectLst/>
                          <a:latin typeface="Gill Sans MT" panose="020B0502020104020203" pitchFamily="34" charset="0"/>
                          <a:cs typeface="Times New Roman" panose="02020603050405020304" pitchFamily="18" charset="0"/>
                        </a:rPr>
                        <a:t>Clausola di revisione</a:t>
                      </a:r>
                      <a:endParaRPr lang="en-US" sz="1200" b="1" i="0" u="none" strike="noStrike" dirty="0">
                        <a:effectLst/>
                        <a:latin typeface="Gill Sans MT" panose="020B0502020104020203" pitchFamily="34" charset="0"/>
                        <a:cs typeface="Times New Roman" panose="02020603050405020304" pitchFamily="18" charset="0"/>
                      </a:endParaRPr>
                    </a:p>
                  </a:txBody>
                  <a:tcPr marL="36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it-IT" sz="1200" b="0" i="0" u="none" strike="noStrike" dirty="0">
                          <a:solidFill>
                            <a:srgbClr val="000000"/>
                          </a:solidFill>
                          <a:effectLst/>
                          <a:latin typeface="Gill Sans MT" panose="020B0502020104020203" pitchFamily="34" charset="0"/>
                          <a:cs typeface="Times New Roman" panose="02020603050405020304" pitchFamily="18" charset="0"/>
                        </a:rPr>
                        <a:t>Come già rappresentato si prevede una clausola di revisione da applicarsi annualmente sulla base dell’indice ISTAT dei costi alla produzione industriale. I costi della manodopera verranno adeguati in base alle variazioni del CCNL di settore.</a:t>
                      </a:r>
                    </a:p>
                  </a:txBody>
                  <a:tcPr marL="108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2213095401"/>
                  </a:ext>
                </a:extLst>
              </a:tr>
              <a:tr h="432048">
                <a:tc>
                  <a:txBody>
                    <a:bodyPr/>
                    <a:lstStyle/>
                    <a:p>
                      <a:pPr algn="ctr" fontAlgn="ctr">
                        <a:spcBef>
                          <a:spcPts val="0"/>
                        </a:spcBef>
                        <a:spcAft>
                          <a:spcPts val="0"/>
                        </a:spcAft>
                      </a:pPr>
                      <a:r>
                        <a:rPr lang="it-IT" sz="1200" b="1" i="0" u="none" strike="noStrike" dirty="0">
                          <a:effectLst/>
                          <a:latin typeface="Gill Sans MT" panose="020B0502020104020203" pitchFamily="34" charset="0"/>
                          <a:cs typeface="Times New Roman" panose="02020603050405020304" pitchFamily="18" charset="0"/>
                        </a:rPr>
                        <a:t>Modalità di remunerazione/base d’asta</a:t>
                      </a:r>
                      <a:endParaRPr lang="en-US" sz="1200" b="1" i="0" u="none" strike="noStrike" dirty="0">
                        <a:effectLst/>
                        <a:latin typeface="Gill Sans MT" panose="020B0502020104020203" pitchFamily="34" charset="0"/>
                        <a:cs typeface="Times New Roman" panose="02020603050405020304" pitchFamily="18" charset="0"/>
                      </a:endParaRPr>
                    </a:p>
                  </a:txBody>
                  <a:tcPr marL="36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it-IT" sz="1200" b="0" i="0" u="none" strike="noStrike" dirty="0">
                          <a:solidFill>
                            <a:srgbClr val="000000"/>
                          </a:solidFill>
                          <a:effectLst/>
                          <a:latin typeface="Gill Sans MT" panose="020B0502020104020203" pitchFamily="34" charset="0"/>
                          <a:cs typeface="Times New Roman" panose="02020603050405020304" pitchFamily="18" charset="0"/>
                        </a:rPr>
                        <a:t>Come già rappresentato si prevedono distinte voci di remunerazione/offerta. Per ciascuna di esse viene definita una dotazione minima e basi d’asta che terranno conto dei prezzi di riferimento ANAC e delle recenti aggiudicazioni.</a:t>
                      </a:r>
                    </a:p>
                  </a:txBody>
                  <a:tcPr marL="108000" marR="6309"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53155627"/>
                  </a:ext>
                </a:extLst>
              </a:tr>
            </a:tbl>
          </a:graphicData>
        </a:graphic>
      </p:graphicFrame>
      <p:sp>
        <p:nvSpPr>
          <p:cNvPr id="6" name="TextBox 1">
            <a:extLst>
              <a:ext uri="{FF2B5EF4-FFF2-40B4-BE49-F238E27FC236}">
                <a16:creationId xmlns:a16="http://schemas.microsoft.com/office/drawing/2014/main" id="{5489A2D8-44B8-4DE3-A054-7D167D916543}"/>
              </a:ext>
            </a:extLst>
          </p:cNvPr>
          <p:cNvSpPr txBox="1">
            <a:spLocks noChangeArrowheads="1"/>
          </p:cNvSpPr>
          <p:nvPr/>
        </p:nvSpPr>
        <p:spPr bwMode="auto">
          <a:xfrm>
            <a:off x="259142" y="886249"/>
            <a:ext cx="8640961" cy="568041"/>
          </a:xfrm>
          <a:prstGeom prst="rect">
            <a:avLst/>
          </a:prstGeom>
          <a:noFill/>
          <a:ln>
            <a:noFill/>
          </a:ln>
        </p:spPr>
        <p:txBody>
          <a:bodyPr wrap="square">
            <a:spAutoFit/>
          </a:bodyPr>
          <a:lstStyle>
            <a:lvl1pPr marL="269875">
              <a:tabLst>
                <a:tab pos="7262813" algn="l"/>
              </a:tabLst>
              <a:defRPr>
                <a:solidFill>
                  <a:schemeClr val="tx1"/>
                </a:solidFill>
                <a:latin typeface="Arial" panose="020B0604020202020204" pitchFamily="34" charset="0"/>
                <a:cs typeface="Arial" panose="020B0604020202020204" pitchFamily="34" charset="0"/>
              </a:defRPr>
            </a:lvl1pPr>
            <a:lvl2pPr marL="742950" indent="-285750">
              <a:tabLst>
                <a:tab pos="7262813" algn="l"/>
              </a:tabLst>
              <a:defRPr>
                <a:solidFill>
                  <a:schemeClr val="tx1"/>
                </a:solidFill>
                <a:latin typeface="Arial" panose="020B0604020202020204" pitchFamily="34" charset="0"/>
                <a:cs typeface="Arial" panose="020B0604020202020204" pitchFamily="34" charset="0"/>
              </a:defRPr>
            </a:lvl2pPr>
            <a:lvl3pPr marL="1143000" indent="-228600">
              <a:tabLst>
                <a:tab pos="7262813" algn="l"/>
              </a:tabLst>
              <a:defRPr>
                <a:solidFill>
                  <a:schemeClr val="tx1"/>
                </a:solidFill>
                <a:latin typeface="Arial" panose="020B0604020202020204" pitchFamily="34" charset="0"/>
                <a:cs typeface="Arial" panose="020B0604020202020204" pitchFamily="34" charset="0"/>
              </a:defRPr>
            </a:lvl3pPr>
            <a:lvl4pPr marL="1600200" indent="-228600">
              <a:tabLst>
                <a:tab pos="7262813" algn="l"/>
              </a:tabLst>
              <a:defRPr>
                <a:solidFill>
                  <a:schemeClr val="tx1"/>
                </a:solidFill>
                <a:latin typeface="Arial" panose="020B0604020202020204" pitchFamily="34" charset="0"/>
                <a:cs typeface="Arial" panose="020B0604020202020204" pitchFamily="34" charset="0"/>
              </a:defRPr>
            </a:lvl4pPr>
            <a:lvl5pPr marL="2057400" indent="-228600">
              <a:tabLst>
                <a:tab pos="726281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26281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26281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26281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262813" algn="l"/>
              </a:tabLst>
              <a:defRPr>
                <a:solidFill>
                  <a:schemeClr val="tx1"/>
                </a:solidFill>
                <a:latin typeface="Arial" panose="020B0604020202020204" pitchFamily="34" charset="0"/>
                <a:cs typeface="Arial" panose="020B0604020202020204" pitchFamily="34" charset="0"/>
              </a:defRPr>
            </a:lvl9pPr>
          </a:lstStyle>
          <a:p>
            <a:pPr marL="90170" algn="just">
              <a:lnSpc>
                <a:spcPct val="115000"/>
              </a:lnSpc>
              <a:spcAft>
                <a:spcPts val="600"/>
              </a:spcAft>
            </a:pPr>
            <a:r>
              <a:rPr lang="it-IT" sz="1400" dirty="0">
                <a:latin typeface="Gill Sans MT" panose="020B0502020104020203" pitchFamily="34" charset="0"/>
                <a:ea typeface="Times New Roman" panose="02020603050405020304" pitchFamily="18" charset="0"/>
              </a:rPr>
              <a:t>Di seguito si riportano alcuni elementi di approfondimento per i quali si richiede un riscontro agli operatori di mercato</a:t>
            </a:r>
            <a:endParaRPr lang="en-US" sz="1400" dirty="0">
              <a:effectLst/>
              <a:latin typeface="Gill Sans MT" panose="020B0502020104020203" pitchFamily="34" charset="0"/>
              <a:ea typeface="Times New Roman" panose="02020603050405020304" pitchFamily="18" charset="0"/>
            </a:endParaRPr>
          </a:p>
        </p:txBody>
      </p:sp>
    </p:spTree>
    <p:extLst>
      <p:ext uri="{BB962C8B-B14F-4D97-AF65-F5344CB8AC3E}">
        <p14:creationId xmlns:p14="http://schemas.microsoft.com/office/powerpoint/2010/main" val="1670454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41CF4AAC5067042BFE01A5A410320A3" ma:contentTypeVersion="11" ma:contentTypeDescription="Creare un nuovo documento." ma:contentTypeScope="" ma:versionID="a9705fe2e45b06bf1e4bd642aa6b4423">
  <xsd:schema xmlns:xsd="http://www.w3.org/2001/XMLSchema" xmlns:xs="http://www.w3.org/2001/XMLSchema" xmlns:p="http://schemas.microsoft.com/office/2006/metadata/properties" xmlns:ns3="e105eb87-4d38-4968-9a3c-4a5347ba3be8" xmlns:ns4="0b6b199b-b73d-4241-a84a-372189ce2e39" targetNamespace="http://schemas.microsoft.com/office/2006/metadata/properties" ma:root="true" ma:fieldsID="0239dfc0670b2f895970448fe4b45fe6" ns3:_="" ns4:_="">
    <xsd:import namespace="e105eb87-4d38-4968-9a3c-4a5347ba3be8"/>
    <xsd:import namespace="0b6b199b-b73d-4241-a84a-372189ce2e3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05eb87-4d38-4968-9a3c-4a5347ba3be8"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SharingHintHash" ma:index="10" nillable="true" ma:displayName="Hash suggerimento condivisione"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6b199b-b73d-4241-a84a-372189ce2e3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b6b199b-b73d-4241-a84a-372189ce2e39" xsi:nil="true"/>
  </documentManagement>
</p:properties>
</file>

<file path=customXml/itemProps1.xml><?xml version="1.0" encoding="utf-8"?>
<ds:datastoreItem xmlns:ds="http://schemas.openxmlformats.org/officeDocument/2006/customXml" ds:itemID="{53741BF8-03BA-44B7-BF7A-F63F734056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05eb87-4d38-4968-9a3c-4a5347ba3be8"/>
    <ds:schemaRef ds:uri="0b6b199b-b73d-4241-a84a-372189ce2e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87281A-53B1-4861-903B-7BA18B6028D2}">
  <ds:schemaRefs>
    <ds:schemaRef ds:uri="http://schemas.microsoft.com/sharepoint/v3/contenttype/forms"/>
  </ds:schemaRefs>
</ds:datastoreItem>
</file>

<file path=customXml/itemProps3.xml><?xml version="1.0" encoding="utf-8"?>
<ds:datastoreItem xmlns:ds="http://schemas.openxmlformats.org/officeDocument/2006/customXml" ds:itemID="{6A2591C8-EBDE-4F57-B02F-09DBBACC89C1}">
  <ds:schemaRefs>
    <ds:schemaRef ds:uri="http://www.w3.org/XML/1998/namespace"/>
    <ds:schemaRef ds:uri="http://purl.org/dc/terms/"/>
    <ds:schemaRef ds:uri="0b6b199b-b73d-4241-a84a-372189ce2e39"/>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e105eb87-4d38-4968-9a3c-4a5347ba3be8"/>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63980</TotalTime>
  <Words>1742</Words>
  <Application>Microsoft Office PowerPoint</Application>
  <PresentationFormat>Presentazione su schermo (4:3)</PresentationFormat>
  <Paragraphs>110</Paragraphs>
  <Slides>7</Slides>
  <Notes>1</Notes>
  <HiddenSlides>0</HiddenSlides>
  <MMClips>0</MMClips>
  <ScaleCrop>false</ScaleCrop>
  <HeadingPairs>
    <vt:vector size="6" baseType="variant">
      <vt:variant>
        <vt:lpstr>Caratteri utilizzati</vt:lpstr>
      </vt:variant>
      <vt:variant>
        <vt:i4>8</vt:i4>
      </vt:variant>
      <vt:variant>
        <vt:lpstr>Tema</vt:lpstr>
      </vt:variant>
      <vt:variant>
        <vt:i4>5</vt:i4>
      </vt:variant>
      <vt:variant>
        <vt:lpstr>Titoli diapositive</vt:lpstr>
      </vt:variant>
      <vt:variant>
        <vt:i4>7</vt:i4>
      </vt:variant>
    </vt:vector>
  </HeadingPairs>
  <TitlesOfParts>
    <vt:vector size="20" baseType="lpstr">
      <vt:lpstr>Arial</vt:lpstr>
      <vt:lpstr>Calibri</vt:lpstr>
      <vt:lpstr>Calibri Light</vt:lpstr>
      <vt:lpstr>Georgia</vt:lpstr>
      <vt:lpstr>Gill Sans MT</vt:lpstr>
      <vt:lpstr>Times New Roman</vt:lpstr>
      <vt:lpstr>Verdana</vt:lpstr>
      <vt:lpstr>Wingdings</vt:lpstr>
      <vt:lpstr>Office Theme</vt:lpstr>
      <vt:lpstr>Personalizza struttura</vt:lpstr>
      <vt:lpstr>1_Office Theme</vt:lpstr>
      <vt:lpstr>2_Office Theme</vt:lpstr>
      <vt:lpstr>3_Office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LucaZ</dc:creator>
  <cp:lastModifiedBy>Rossella Sagliocca</cp:lastModifiedBy>
  <cp:revision>4021</cp:revision>
  <cp:lastPrinted>2016-10-13T14:59:18Z</cp:lastPrinted>
  <dcterms:modified xsi:type="dcterms:W3CDTF">2023-05-26T10:50:34Z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2022-01-31T16:49:03Z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a813c853-f3f4-4444-b8db-0eac02d683bf</vt:lpwstr>
  </property>
  <property fmtid="{D5CDD505-2E9C-101B-9397-08002B2CF9AE}" pid="8" name="MSIP_Label_ea60d57e-af5b-4752-ac57-3e4f28ca11dc_ContentBits">
    <vt:lpwstr>0</vt:lpwstr>
  </property>
  <property fmtid="{D5CDD505-2E9C-101B-9397-08002B2CF9AE}" pid="9" name="ContentTypeId">
    <vt:lpwstr>0x010100641CF4AAC5067042BFE01A5A410320A3</vt:lpwstr>
  </property>
</Properties>
</file>